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71" r:id="rId9"/>
    <p:sldId id="263" r:id="rId10"/>
    <p:sldId id="264" r:id="rId11"/>
    <p:sldId id="272" r:id="rId12"/>
    <p:sldId id="265" r:id="rId13"/>
    <p:sldId id="266" r:id="rId14"/>
    <p:sldId id="273" r:id="rId15"/>
    <p:sldId id="267" r:id="rId16"/>
    <p:sldId id="268" r:id="rId17"/>
    <p:sldId id="269" r:id="rId18"/>
    <p:sldId id="270" r:id="rId19"/>
  </p:sldIdLst>
  <p:sldSz cx="18288000" cy="10287000"/>
  <p:notesSz cx="6858000" cy="9144000"/>
  <p:embeddedFontLst>
    <p:embeddedFont>
      <p:font typeface="Fira Sans" panose="020B0503050000020004" pitchFamily="34" charset="0"/>
      <p:regular r:id="rId21"/>
    </p:embeddedFont>
    <p:embeddedFont>
      <p:font typeface="IBM Plex Sans Bold" panose="020B0604020202020204" charset="0"/>
      <p:regular r:id="rId22"/>
    </p:embeddedFont>
    <p:embeddedFont>
      <p:font typeface="Montserrat" panose="00000500000000000000" pitchFamily="2" charset="0"/>
      <p:regular r:id="rId23"/>
      <p:bold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293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jpeg>
</file>

<file path=ppt/media/image13.png>
</file>

<file path=ppt/media/image14.jpeg>
</file>

<file path=ppt/media/image15.jpeg>
</file>

<file path=ppt/media/image16.jpeg>
</file>

<file path=ppt/media/image17.png>
</file>

<file path=ppt/media/image18.jpeg>
</file>

<file path=ppt/media/image19.png>
</file>

<file path=ppt/media/image2.jpg>
</file>

<file path=ppt/media/image20.sv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FA8868-0726-4BAD-B558-71C20CE74C08}" type="datetimeFigureOut">
              <a:rPr lang="en-US" smtClean="0"/>
              <a:t>3/27/2024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BB2B6D-E59F-4331-B0AB-8B86350D01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9490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C050D-3AEE-4578-9850-BB027A047745}" type="datetime1">
              <a:rPr lang="en-US" smtClean="0"/>
              <a:t>3/27/2024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84880-868E-4E66-B8F2-8417E5022CA7}" type="datetime1">
              <a:rPr lang="en-US" smtClean="0"/>
              <a:t>3/27/2024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164B0-8937-4755-BA52-FA74D4DAE7DE}" type="datetime1">
              <a:rPr lang="en-US" smtClean="0"/>
              <a:t>3/27/2024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A90DD-2BBC-4C3D-8FC6-BF7BAE05C1E0}" type="datetime1">
              <a:rPr lang="en-US" smtClean="0"/>
              <a:t>3/27/2024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7BA78-46E6-4137-B937-937FC26B38AF}" type="datetime1">
              <a:rPr lang="en-US" smtClean="0"/>
              <a:t>3/27/2024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6BA80-150F-49DB-A0E2-93102D7B7B86}" type="datetime1">
              <a:rPr lang="en-US" smtClean="0"/>
              <a:t>3/27/2024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07217-CDDE-47F9-847D-791E1EA4BBEF}" type="datetime1">
              <a:rPr lang="en-US" smtClean="0"/>
              <a:t>3/27/2024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6D984-7363-4F16-B8F4-5CC9798530B2}" type="datetime1">
              <a:rPr lang="en-US" smtClean="0"/>
              <a:t>3/27/2024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AEF1D-A50F-41D7-8FA4-EF365A290805}" type="datetime1">
              <a:rPr lang="en-US" smtClean="0"/>
              <a:t>3/27/2024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18F63-CBEC-429F-A85E-EE1EFFE157E6}" type="datetime1">
              <a:rPr lang="en-US" smtClean="0"/>
              <a:t>3/27/2024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9132F-EDA1-4777-9A0C-1AC21D44910F}" type="datetime1">
              <a:rPr lang="en-US" smtClean="0"/>
              <a:t>3/27/2024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C3791A-FD66-415F-9415-D613EAE94F6F}" type="datetime1">
              <a:rPr lang="en-US" smtClean="0"/>
              <a:t>3/27/2024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" name="Rectangle 1068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8" name="Rectangle 1067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020335" cy="10287000"/>
          </a:xfrm>
          <a:prstGeom prst="rect">
            <a:avLst/>
          </a:prstGeom>
          <a:solidFill>
            <a:srgbClr val="305D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4" name="Picture 10" descr="Strategic Thinking Command Metaphor Cartoon Flat.">
            <a:extLst>
              <a:ext uri="{FF2B5EF4-FFF2-40B4-BE49-F238E27FC236}">
                <a16:creationId xmlns:a16="http://schemas.microsoft.com/office/drawing/2014/main" id="{33F3BA13-F0E4-234A-E4EE-FF30BFEC21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126130" y="1863969"/>
            <a:ext cx="12567138" cy="7055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DC384D8-B23A-52EF-7FB5-9934FE2A2652}"/>
              </a:ext>
            </a:extLst>
          </p:cNvPr>
          <p:cNvSpPr txBox="1"/>
          <p:nvPr/>
        </p:nvSpPr>
        <p:spPr>
          <a:xfrm>
            <a:off x="609600" y="1861038"/>
            <a:ext cx="6050280" cy="5963274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3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FRM – Finance Resource Management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900" b="1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66" name="Rectangle 6165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3428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6" name="Picture 2" descr="Business Infographic Conceptual Composition">
            <a:extLst>
              <a:ext uri="{FF2B5EF4-FFF2-40B4-BE49-F238E27FC236}">
                <a16:creationId xmlns:a16="http://schemas.microsoft.com/office/drawing/2014/main" id="{739BF6EF-47F3-2731-3B3D-7A9D3EE725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65" r="-2" b="-2"/>
          <a:stretch/>
        </p:blipFill>
        <p:spPr bwMode="auto">
          <a:xfrm>
            <a:off x="20" y="10"/>
            <a:ext cx="9174833" cy="10286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4"/>
          <p:cNvSpPr txBox="1"/>
          <p:nvPr/>
        </p:nvSpPr>
        <p:spPr>
          <a:xfrm>
            <a:off x="8686800" y="723900"/>
            <a:ext cx="8397816" cy="922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822960" lvl="1" indent="-228600" algn="just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000" spc="-41" dirty="0" err="1">
                <a:latin typeface="Montserrat" panose="00000500000000000000" pitchFamily="2" charset="0"/>
              </a:rPr>
              <a:t>Lập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kế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hoạch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tài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chính</a:t>
            </a:r>
            <a:r>
              <a:rPr lang="en-US" sz="3000" spc="-41" dirty="0">
                <a:latin typeface="Montserrat" panose="00000500000000000000" pitchFamily="2" charset="0"/>
              </a:rPr>
              <a:t>: </a:t>
            </a:r>
            <a:r>
              <a:rPr lang="en-US" sz="3000" spc="-41" dirty="0" err="1">
                <a:latin typeface="Montserrat" panose="00000500000000000000" pitchFamily="2" charset="0"/>
              </a:rPr>
              <a:t>Dự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báo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nhu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cầu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tài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chính</a:t>
            </a:r>
            <a:r>
              <a:rPr lang="en-US" sz="3000" spc="-41" dirty="0">
                <a:latin typeface="Montserrat" panose="00000500000000000000" pitchFamily="2" charset="0"/>
              </a:rPr>
              <a:t>, </a:t>
            </a:r>
            <a:r>
              <a:rPr lang="en-US" sz="3000" spc="-41" dirty="0" err="1">
                <a:latin typeface="Montserrat" panose="00000500000000000000" pitchFamily="2" charset="0"/>
              </a:rPr>
              <a:t>đặt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mục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tiêu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và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xây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dựng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ngân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sách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cho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các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hoạt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động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của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tổ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chức</a:t>
            </a:r>
            <a:r>
              <a:rPr lang="en-US" sz="3000" spc="-41" dirty="0">
                <a:latin typeface="Montserrat" panose="00000500000000000000" pitchFamily="2" charset="0"/>
              </a:rPr>
              <a:t>.</a:t>
            </a:r>
          </a:p>
          <a:p>
            <a:pPr marL="822960" lvl="1" indent="-228600" algn="just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000" spc="-41" dirty="0" err="1">
                <a:latin typeface="Montserrat" panose="00000500000000000000" pitchFamily="2" charset="0"/>
              </a:rPr>
              <a:t>Phân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bổ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nguồn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lực</a:t>
            </a:r>
            <a:r>
              <a:rPr lang="en-US" sz="3000" spc="-41" dirty="0">
                <a:latin typeface="Montserrat" panose="00000500000000000000" pitchFamily="2" charset="0"/>
              </a:rPr>
              <a:t>: </a:t>
            </a:r>
            <a:r>
              <a:rPr lang="en-US" sz="3000" spc="-41" dirty="0" err="1">
                <a:latin typeface="Montserrat" panose="00000500000000000000" pitchFamily="2" charset="0"/>
              </a:rPr>
              <a:t>Phân</a:t>
            </a:r>
            <a:r>
              <a:rPr lang="en-US" sz="3000" spc="-41" dirty="0">
                <a:latin typeface="Montserrat" panose="00000500000000000000" pitchFamily="2" charset="0"/>
              </a:rPr>
              <a:t> chia </a:t>
            </a:r>
            <a:r>
              <a:rPr lang="en-US" sz="3000" spc="-41" dirty="0" err="1">
                <a:latin typeface="Montserrat" panose="00000500000000000000" pitchFamily="2" charset="0"/>
              </a:rPr>
              <a:t>nguồn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tài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chính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cho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các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bộ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phận</a:t>
            </a:r>
            <a:r>
              <a:rPr lang="en-US" sz="3000" spc="-41" dirty="0">
                <a:latin typeface="Montserrat" panose="00000500000000000000" pitchFamily="2" charset="0"/>
              </a:rPr>
              <a:t>, </a:t>
            </a:r>
            <a:r>
              <a:rPr lang="en-US" sz="3000" spc="-41" dirty="0" err="1">
                <a:latin typeface="Montserrat" panose="00000500000000000000" pitchFamily="2" charset="0"/>
              </a:rPr>
              <a:t>dự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án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và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hoạt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động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khác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nhau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dựa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trên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mục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tiêu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và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ưu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tiên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của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tổ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chức</a:t>
            </a:r>
            <a:r>
              <a:rPr lang="en-US" sz="3000" spc="-41" dirty="0">
                <a:latin typeface="Montserrat" panose="00000500000000000000" pitchFamily="2" charset="0"/>
              </a:rPr>
              <a:t>.</a:t>
            </a:r>
          </a:p>
          <a:p>
            <a:pPr marL="822960" lvl="1" indent="-228600" algn="just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000" spc="-41" dirty="0" err="1">
                <a:latin typeface="Montserrat" panose="00000500000000000000" pitchFamily="2" charset="0"/>
              </a:rPr>
              <a:t>Kiểm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soát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tài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chính</a:t>
            </a:r>
            <a:r>
              <a:rPr lang="en-US" sz="3000" spc="-41" dirty="0">
                <a:latin typeface="Montserrat" panose="00000500000000000000" pitchFamily="2" charset="0"/>
              </a:rPr>
              <a:t>: Theo </a:t>
            </a:r>
            <a:r>
              <a:rPr lang="en-US" sz="3000" spc="-41" dirty="0" err="1">
                <a:latin typeface="Montserrat" panose="00000500000000000000" pitchFamily="2" charset="0"/>
              </a:rPr>
              <a:t>dõi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và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giám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sát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hiệu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quả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sử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dụng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tài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nguyên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tài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chính</a:t>
            </a:r>
            <a:r>
              <a:rPr lang="en-US" sz="3000" spc="-41" dirty="0">
                <a:latin typeface="Montserrat" panose="00000500000000000000" pitchFamily="2" charset="0"/>
              </a:rPr>
              <a:t>, </a:t>
            </a:r>
            <a:r>
              <a:rPr lang="en-US" sz="3000" spc="-41" dirty="0" err="1">
                <a:latin typeface="Montserrat" panose="00000500000000000000" pitchFamily="2" charset="0"/>
              </a:rPr>
              <a:t>đảm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bảo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tuân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thủ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ngân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sách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và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quy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định</a:t>
            </a:r>
            <a:r>
              <a:rPr lang="en-US" sz="3000" spc="-41" dirty="0">
                <a:latin typeface="Montserrat" panose="00000500000000000000" pitchFamily="2" charset="0"/>
              </a:rPr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76" name="Rectangle 2075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3" y="0"/>
            <a:ext cx="18283428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Business people working on plan with magnifier and laptop. business plan, market analysis">
            <a:extLst>
              <a:ext uri="{FF2B5EF4-FFF2-40B4-BE49-F238E27FC236}">
                <a16:creationId xmlns:a16="http://schemas.microsoft.com/office/drawing/2014/main" id="{BB41A8CC-90BF-D666-0EEE-6EC125D86E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3" r="3173"/>
          <a:stretch/>
        </p:blipFill>
        <p:spPr bwMode="auto">
          <a:xfrm>
            <a:off x="5029200" y="114300"/>
            <a:ext cx="14504463" cy="10286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77" name="Rectangle 2076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1085394" cy="10287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9F49EF1-3237-F855-0A51-04F7EE793A05}"/>
              </a:ext>
            </a:extLst>
          </p:cNvPr>
          <p:cNvSpPr txBox="1"/>
          <p:nvPr/>
        </p:nvSpPr>
        <p:spPr>
          <a:xfrm>
            <a:off x="228600" y="1181100"/>
            <a:ext cx="6380983" cy="73223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822960" lvl="1" indent="-228600" algn="just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000" spc="-41" dirty="0" err="1">
                <a:latin typeface="Montserrat" panose="00000500000000000000" pitchFamily="2" charset="0"/>
              </a:rPr>
              <a:t>Quản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lý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rủi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ro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tài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chính</a:t>
            </a:r>
            <a:r>
              <a:rPr lang="en-US" sz="3000" spc="-41" dirty="0">
                <a:latin typeface="Montserrat" panose="00000500000000000000" pitchFamily="2" charset="0"/>
              </a:rPr>
              <a:t>: </a:t>
            </a:r>
            <a:r>
              <a:rPr lang="en-US" sz="3000" spc="-41" dirty="0" err="1">
                <a:latin typeface="Montserrat" panose="00000500000000000000" pitchFamily="2" charset="0"/>
              </a:rPr>
              <a:t>Xác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định</a:t>
            </a:r>
            <a:r>
              <a:rPr lang="en-US" sz="3000" spc="-41" dirty="0">
                <a:latin typeface="Montserrat" panose="00000500000000000000" pitchFamily="2" charset="0"/>
              </a:rPr>
              <a:t>, </a:t>
            </a:r>
            <a:r>
              <a:rPr lang="en-US" sz="3000" spc="-41" dirty="0" err="1">
                <a:latin typeface="Montserrat" panose="00000500000000000000" pitchFamily="2" charset="0"/>
              </a:rPr>
              <a:t>đánh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giá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và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kiểm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soát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các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rủi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ro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tài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chính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như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rủi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ro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thị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trường</a:t>
            </a:r>
            <a:r>
              <a:rPr lang="en-US" sz="3000" spc="-41" dirty="0">
                <a:latin typeface="Montserrat" panose="00000500000000000000" pitchFamily="2" charset="0"/>
              </a:rPr>
              <a:t>, </a:t>
            </a:r>
            <a:r>
              <a:rPr lang="en-US" sz="3000" spc="-41" dirty="0" err="1">
                <a:latin typeface="Montserrat" panose="00000500000000000000" pitchFamily="2" charset="0"/>
              </a:rPr>
              <a:t>rủi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ro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tín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dụng</a:t>
            </a:r>
            <a:r>
              <a:rPr lang="en-US" sz="3000" spc="-41" dirty="0">
                <a:latin typeface="Montserrat" panose="00000500000000000000" pitchFamily="2" charset="0"/>
              </a:rPr>
              <a:t>, </a:t>
            </a:r>
            <a:r>
              <a:rPr lang="en-US" sz="3000" spc="-41" dirty="0" err="1">
                <a:latin typeface="Montserrat" panose="00000500000000000000" pitchFamily="2" charset="0"/>
              </a:rPr>
              <a:t>rủi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ro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thanh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khoản</a:t>
            </a:r>
            <a:r>
              <a:rPr lang="en-US" sz="3000" spc="-41" dirty="0">
                <a:latin typeface="Montserrat" panose="00000500000000000000" pitchFamily="2" charset="0"/>
              </a:rPr>
              <a:t>, v.v.</a:t>
            </a:r>
          </a:p>
          <a:p>
            <a:pPr marL="822960" lvl="1" indent="-228600" algn="just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000" spc="-41" dirty="0" err="1">
                <a:latin typeface="Montserrat" panose="00000500000000000000" pitchFamily="2" charset="0"/>
              </a:rPr>
              <a:t>Báo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cáo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tài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chính</a:t>
            </a:r>
            <a:r>
              <a:rPr lang="en-US" sz="3000" spc="-41" dirty="0">
                <a:latin typeface="Montserrat" panose="00000500000000000000" pitchFamily="2" charset="0"/>
              </a:rPr>
              <a:t>: Cung </a:t>
            </a:r>
            <a:r>
              <a:rPr lang="en-US" sz="3000" spc="-41" dirty="0" err="1">
                <a:latin typeface="Montserrat" panose="00000500000000000000" pitchFamily="2" charset="0"/>
              </a:rPr>
              <a:t>cấp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thông</a:t>
            </a:r>
            <a:r>
              <a:rPr lang="en-US" sz="3000" spc="-41" dirty="0">
                <a:latin typeface="Montserrat" panose="00000500000000000000" pitchFamily="2" charset="0"/>
              </a:rPr>
              <a:t> tin </a:t>
            </a:r>
            <a:r>
              <a:rPr lang="en-US" sz="3000" spc="-41" dirty="0" err="1">
                <a:latin typeface="Montserrat" panose="00000500000000000000" pitchFamily="2" charset="0"/>
              </a:rPr>
              <a:t>tài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chính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chính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xác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và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kịp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thời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cho</a:t>
            </a:r>
            <a:r>
              <a:rPr lang="en-US" sz="3000" spc="-41" dirty="0">
                <a:latin typeface="Montserrat" panose="00000500000000000000" pitchFamily="2" charset="0"/>
              </a:rPr>
              <a:t> ban </a:t>
            </a:r>
            <a:r>
              <a:rPr lang="en-US" sz="3000" spc="-41" dirty="0" err="1">
                <a:latin typeface="Montserrat" panose="00000500000000000000" pitchFamily="2" charset="0"/>
              </a:rPr>
              <a:t>lãnh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đạo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và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các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bên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liên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quan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để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hỗ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trợ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việc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ra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quyết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định</a:t>
            </a:r>
            <a:r>
              <a:rPr lang="en-US" sz="3000" spc="-41" dirty="0">
                <a:latin typeface="Montserrat" panose="000005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93166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89" name="Rectangle 7188">
            <a:extLst>
              <a:ext uri="{FF2B5EF4-FFF2-40B4-BE49-F238E27FC236}">
                <a16:creationId xmlns:a16="http://schemas.microsoft.com/office/drawing/2014/main" id="{854DEE1C-7FD6-4FA0-A96A-BDF952F199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3428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4">
            <a:extLst>
              <a:ext uri="{FF2B5EF4-FFF2-40B4-BE49-F238E27FC236}">
                <a16:creationId xmlns:a16="http://schemas.microsoft.com/office/drawing/2014/main" id="{1F0E9D19-8866-0D9E-4B0A-D8E9C9CF0314}"/>
              </a:ext>
            </a:extLst>
          </p:cNvPr>
          <p:cNvSpPr txBox="1"/>
          <p:nvPr/>
        </p:nvSpPr>
        <p:spPr>
          <a:xfrm>
            <a:off x="2286000" y="6667500"/>
            <a:ext cx="13716000" cy="178970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600" b="1" dirty="0">
                <a:latin typeface="Montserrat" panose="00000500000000000000" pitchFamily="2" charset="0"/>
                <a:ea typeface="+mj-ea"/>
                <a:cs typeface="+mj-cs"/>
              </a:rPr>
              <a:t>04 ƯU ĐIỂM</a:t>
            </a:r>
          </a:p>
        </p:txBody>
      </p:sp>
      <p:pic>
        <p:nvPicPr>
          <p:cNvPr id="7170" name="Picture 2" descr="Intelligence and business analytics with dashboard conceptWebsite designer working in come digital tablet computer laptopand smart phonexA">
            <a:extLst>
              <a:ext uri="{FF2B5EF4-FFF2-40B4-BE49-F238E27FC236}">
                <a16:creationId xmlns:a16="http://schemas.microsoft.com/office/drawing/2014/main" id="{0048A7FF-6FC2-A7C2-EE3F-FD15F899722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478" r="-292" b="1088"/>
          <a:stretch/>
        </p:blipFill>
        <p:spPr bwMode="auto">
          <a:xfrm>
            <a:off x="1676400" y="266700"/>
            <a:ext cx="15624123" cy="6610268"/>
          </a:xfrm>
          <a:custGeom>
            <a:avLst/>
            <a:gdLst/>
            <a:ahLst/>
            <a:cxnLst/>
            <a:rect l="l" t="t" r="r" b="b"/>
            <a:pathLst>
              <a:path w="8903441" h="3766876">
                <a:moveTo>
                  <a:pt x="8890380" y="1667288"/>
                </a:moveTo>
                <a:lnTo>
                  <a:pt x="8895460" y="1677046"/>
                </a:lnTo>
                <a:cubicBezTo>
                  <a:pt x="8905866" y="1703466"/>
                  <a:pt x="8906717" y="1724063"/>
                  <a:pt x="8894323" y="1729738"/>
                </a:cubicBezTo>
                <a:lnTo>
                  <a:pt x="8891365" y="1729349"/>
                </a:lnTo>
                <a:lnTo>
                  <a:pt x="8891421" y="1712412"/>
                </a:lnTo>
                <a:cubicBezTo>
                  <a:pt x="8891337" y="1700170"/>
                  <a:pt x="8891138" y="1688653"/>
                  <a:pt x="8890856" y="1678595"/>
                </a:cubicBezTo>
                <a:close/>
                <a:moveTo>
                  <a:pt x="8888451" y="1641624"/>
                </a:moveTo>
                <a:cubicBezTo>
                  <a:pt x="8888927" y="1642911"/>
                  <a:pt x="8889388" y="1647125"/>
                  <a:pt x="8889800" y="1653531"/>
                </a:cubicBezTo>
                <a:lnTo>
                  <a:pt x="8890380" y="1667288"/>
                </a:lnTo>
                <a:lnTo>
                  <a:pt x="8884645" y="1656272"/>
                </a:lnTo>
                <a:lnTo>
                  <a:pt x="8886368" y="1643902"/>
                </a:lnTo>
                <a:cubicBezTo>
                  <a:pt x="8887058" y="1640758"/>
                  <a:pt x="8887743" y="1639762"/>
                  <a:pt x="8888451" y="1641624"/>
                </a:cubicBezTo>
                <a:close/>
                <a:moveTo>
                  <a:pt x="999724" y="1241031"/>
                </a:moveTo>
                <a:cubicBezTo>
                  <a:pt x="998379" y="1242269"/>
                  <a:pt x="996554" y="1243547"/>
                  <a:pt x="995210" y="1244785"/>
                </a:cubicBezTo>
                <a:cubicBezTo>
                  <a:pt x="1005261" y="1248940"/>
                  <a:pt x="1015746" y="1252497"/>
                  <a:pt x="1025774" y="1256374"/>
                </a:cubicBezTo>
                <a:cubicBezTo>
                  <a:pt x="1037480" y="1257305"/>
                  <a:pt x="1049668" y="1258195"/>
                  <a:pt x="1060894" y="1259168"/>
                </a:cubicBezTo>
                <a:cubicBezTo>
                  <a:pt x="1040504" y="1253123"/>
                  <a:pt x="1020115" y="1247076"/>
                  <a:pt x="999724" y="1241031"/>
                </a:cubicBezTo>
                <a:close/>
                <a:moveTo>
                  <a:pt x="1319296" y="820371"/>
                </a:moveTo>
                <a:cubicBezTo>
                  <a:pt x="1421680" y="872109"/>
                  <a:pt x="1548101" y="905226"/>
                  <a:pt x="1681342" y="933268"/>
                </a:cubicBezTo>
                <a:cubicBezTo>
                  <a:pt x="1683167" y="931988"/>
                  <a:pt x="1684512" y="930751"/>
                  <a:pt x="1686338" y="929471"/>
                </a:cubicBezTo>
                <a:cubicBezTo>
                  <a:pt x="1563998" y="893197"/>
                  <a:pt x="1441635" y="856646"/>
                  <a:pt x="1319296" y="820371"/>
                </a:cubicBezTo>
                <a:close/>
                <a:moveTo>
                  <a:pt x="7894848" y="858"/>
                </a:moveTo>
                <a:cubicBezTo>
                  <a:pt x="7906700" y="3455"/>
                  <a:pt x="7910528" y="8436"/>
                  <a:pt x="7907341" y="16271"/>
                </a:cubicBezTo>
                <a:cubicBezTo>
                  <a:pt x="7902882" y="26177"/>
                  <a:pt x="7893520" y="35394"/>
                  <a:pt x="7882642" y="43904"/>
                </a:cubicBezTo>
                <a:cubicBezTo>
                  <a:pt x="7831903" y="83897"/>
                  <a:pt x="7856047" y="94090"/>
                  <a:pt x="7927648" y="93123"/>
                </a:cubicBezTo>
                <a:cubicBezTo>
                  <a:pt x="7991511" y="92274"/>
                  <a:pt x="8055318" y="85274"/>
                  <a:pt x="8119655" y="78787"/>
                </a:cubicBezTo>
                <a:cubicBezTo>
                  <a:pt x="8151329" y="75447"/>
                  <a:pt x="8152942" y="77265"/>
                  <a:pt x="8141786" y="93635"/>
                </a:cubicBezTo>
                <a:cubicBezTo>
                  <a:pt x="8123815" y="120677"/>
                  <a:pt x="8122595" y="145410"/>
                  <a:pt x="8151055" y="166138"/>
                </a:cubicBezTo>
                <a:cubicBezTo>
                  <a:pt x="8157767" y="170866"/>
                  <a:pt x="8162605" y="176318"/>
                  <a:pt x="8160811" y="183471"/>
                </a:cubicBezTo>
                <a:cubicBezTo>
                  <a:pt x="8152723" y="212724"/>
                  <a:pt x="8169841" y="236686"/>
                  <a:pt x="8187466" y="260884"/>
                </a:cubicBezTo>
                <a:cubicBezTo>
                  <a:pt x="8217175" y="301371"/>
                  <a:pt x="8254836" y="338641"/>
                  <a:pt x="8295790" y="374783"/>
                </a:cubicBezTo>
                <a:cubicBezTo>
                  <a:pt x="8324664" y="400232"/>
                  <a:pt x="8342922" y="431650"/>
                  <a:pt x="8406170" y="440370"/>
                </a:cubicBezTo>
                <a:cubicBezTo>
                  <a:pt x="8421364" y="442394"/>
                  <a:pt x="8426373" y="449790"/>
                  <a:pt x="8420903" y="459225"/>
                </a:cubicBezTo>
                <a:cubicBezTo>
                  <a:pt x="8402820" y="490474"/>
                  <a:pt x="8417534" y="514648"/>
                  <a:pt x="8450800" y="534955"/>
                </a:cubicBezTo>
                <a:cubicBezTo>
                  <a:pt x="8462563" y="542037"/>
                  <a:pt x="8458146" y="546902"/>
                  <a:pt x="8442097" y="551669"/>
                </a:cubicBezTo>
                <a:cubicBezTo>
                  <a:pt x="8423667" y="556925"/>
                  <a:pt x="8409328" y="564619"/>
                  <a:pt x="8398067" y="574282"/>
                </a:cubicBezTo>
                <a:cubicBezTo>
                  <a:pt x="8379577" y="589897"/>
                  <a:pt x="8370872" y="606612"/>
                  <a:pt x="8363634" y="623477"/>
                </a:cubicBezTo>
                <a:cubicBezTo>
                  <a:pt x="8352394" y="649929"/>
                  <a:pt x="8339133" y="675439"/>
                  <a:pt x="8295388" y="695789"/>
                </a:cubicBezTo>
                <a:cubicBezTo>
                  <a:pt x="8282368" y="701969"/>
                  <a:pt x="8271923" y="709882"/>
                  <a:pt x="8260972" y="717559"/>
                </a:cubicBezTo>
                <a:cubicBezTo>
                  <a:pt x="8264466" y="724248"/>
                  <a:pt x="8273101" y="728807"/>
                  <a:pt x="8289132" y="729358"/>
                </a:cubicBezTo>
                <a:cubicBezTo>
                  <a:pt x="8391169" y="732995"/>
                  <a:pt x="8386647" y="769770"/>
                  <a:pt x="8387346" y="810845"/>
                </a:cubicBezTo>
                <a:cubicBezTo>
                  <a:pt x="8388418" y="861681"/>
                  <a:pt x="8330862" y="890238"/>
                  <a:pt x="8259532" y="916368"/>
                </a:cubicBezTo>
                <a:cubicBezTo>
                  <a:pt x="8235122" y="925226"/>
                  <a:pt x="8199529" y="928071"/>
                  <a:pt x="8191769" y="950020"/>
                </a:cubicBezTo>
                <a:cubicBezTo>
                  <a:pt x="8234379" y="966427"/>
                  <a:pt x="8282955" y="945934"/>
                  <a:pt x="8327664" y="947606"/>
                </a:cubicBezTo>
                <a:cubicBezTo>
                  <a:pt x="8364609" y="949119"/>
                  <a:pt x="8424473" y="941347"/>
                  <a:pt x="8378206" y="982626"/>
                </a:cubicBezTo>
                <a:cubicBezTo>
                  <a:pt x="8364736" y="994722"/>
                  <a:pt x="8382242" y="1001021"/>
                  <a:pt x="8400605" y="1000529"/>
                </a:cubicBezTo>
                <a:cubicBezTo>
                  <a:pt x="8549357" y="995586"/>
                  <a:pt x="8487684" y="1076555"/>
                  <a:pt x="8538706" y="1111533"/>
                </a:cubicBezTo>
                <a:cubicBezTo>
                  <a:pt x="8553092" y="1120905"/>
                  <a:pt x="8540810" y="1141011"/>
                  <a:pt x="8520556" y="1147547"/>
                </a:cubicBezTo>
                <a:cubicBezTo>
                  <a:pt x="8392015" y="1189611"/>
                  <a:pt x="8380569" y="1263373"/>
                  <a:pt x="8322605" y="1331423"/>
                </a:cubicBezTo>
                <a:cubicBezTo>
                  <a:pt x="8393509" y="1350105"/>
                  <a:pt x="8476647" y="1348124"/>
                  <a:pt x="8552563" y="1357692"/>
                </a:cubicBezTo>
                <a:cubicBezTo>
                  <a:pt x="8631413" y="1367560"/>
                  <a:pt x="8632510" y="1380057"/>
                  <a:pt x="8572872" y="1434543"/>
                </a:cubicBezTo>
                <a:cubicBezTo>
                  <a:pt x="8740108" y="1430496"/>
                  <a:pt x="8740108" y="1430496"/>
                  <a:pt x="8695911" y="1511890"/>
                </a:cubicBezTo>
                <a:cubicBezTo>
                  <a:pt x="8766152" y="1509223"/>
                  <a:pt x="8835070" y="1574251"/>
                  <a:pt x="8873147" y="1634187"/>
                </a:cubicBezTo>
                <a:lnTo>
                  <a:pt x="8884645" y="1656272"/>
                </a:lnTo>
                <a:lnTo>
                  <a:pt x="8884254" y="1659075"/>
                </a:lnTo>
                <a:cubicBezTo>
                  <a:pt x="8882795" y="1672543"/>
                  <a:pt x="8881198" y="1691773"/>
                  <a:pt x="8879232" y="1711097"/>
                </a:cubicBezTo>
                <a:lnTo>
                  <a:pt x="8877347" y="1727504"/>
                </a:lnTo>
                <a:lnTo>
                  <a:pt x="8865337" y="1725923"/>
                </a:lnTo>
                <a:cubicBezTo>
                  <a:pt x="8855639" y="1721668"/>
                  <a:pt x="8848716" y="1720054"/>
                  <a:pt x="8843722" y="1720152"/>
                </a:cubicBezTo>
                <a:cubicBezTo>
                  <a:pt x="8828739" y="1720444"/>
                  <a:pt x="8831115" y="1736133"/>
                  <a:pt x="8828004" y="1742073"/>
                </a:cubicBezTo>
                <a:cubicBezTo>
                  <a:pt x="8817547" y="1760900"/>
                  <a:pt x="8843589" y="1770647"/>
                  <a:pt x="8861127" y="1782820"/>
                </a:cubicBezTo>
                <a:cubicBezTo>
                  <a:pt x="8867694" y="1787281"/>
                  <a:pt x="8872382" y="1766445"/>
                  <a:pt x="8875975" y="1739445"/>
                </a:cubicBezTo>
                <a:lnTo>
                  <a:pt x="8877347" y="1727504"/>
                </a:lnTo>
                <a:lnTo>
                  <a:pt x="8891365" y="1729349"/>
                </a:lnTo>
                <a:lnTo>
                  <a:pt x="8891294" y="1750579"/>
                </a:lnTo>
                <a:cubicBezTo>
                  <a:pt x="8890576" y="1802412"/>
                  <a:pt x="8887485" y="1854103"/>
                  <a:pt x="8879895" y="1858687"/>
                </a:cubicBezTo>
                <a:cubicBezTo>
                  <a:pt x="8799411" y="1907447"/>
                  <a:pt x="8858072" y="1996322"/>
                  <a:pt x="8700018" y="2022228"/>
                </a:cubicBezTo>
                <a:cubicBezTo>
                  <a:pt x="8628887" y="2034069"/>
                  <a:pt x="8597252" y="2070985"/>
                  <a:pt x="8546517" y="2094468"/>
                </a:cubicBezTo>
                <a:cubicBezTo>
                  <a:pt x="8369592" y="2175758"/>
                  <a:pt x="8254890" y="2270617"/>
                  <a:pt x="8208310" y="2391116"/>
                </a:cubicBezTo>
                <a:cubicBezTo>
                  <a:pt x="8195251" y="2424444"/>
                  <a:pt x="8137916" y="2455501"/>
                  <a:pt x="8101924" y="2486924"/>
                </a:cubicBezTo>
                <a:cubicBezTo>
                  <a:pt x="8122498" y="2506105"/>
                  <a:pt x="8219539" y="2452814"/>
                  <a:pt x="8188722" y="2510086"/>
                </a:cubicBezTo>
                <a:cubicBezTo>
                  <a:pt x="8165388" y="2553270"/>
                  <a:pt x="8098391" y="2584616"/>
                  <a:pt x="8035596" y="2614194"/>
                </a:cubicBezTo>
                <a:cubicBezTo>
                  <a:pt x="7963481" y="2647947"/>
                  <a:pt x="7883214" y="2677100"/>
                  <a:pt x="7854509" y="2730830"/>
                </a:cubicBezTo>
                <a:cubicBezTo>
                  <a:pt x="7848249" y="2742293"/>
                  <a:pt x="6341566" y="3671513"/>
                  <a:pt x="4141410" y="3763614"/>
                </a:cubicBezTo>
                <a:cubicBezTo>
                  <a:pt x="3781875" y="3778662"/>
                  <a:pt x="2353277" y="3737838"/>
                  <a:pt x="2161737" y="3718831"/>
                </a:cubicBezTo>
                <a:cubicBezTo>
                  <a:pt x="1964811" y="3699179"/>
                  <a:pt x="1793107" y="3646810"/>
                  <a:pt x="1591600" y="3635674"/>
                </a:cubicBezTo>
                <a:cubicBezTo>
                  <a:pt x="1485018" y="3629919"/>
                  <a:pt x="1381185" y="3611329"/>
                  <a:pt x="1390654" y="3531585"/>
                </a:cubicBezTo>
                <a:cubicBezTo>
                  <a:pt x="1393510" y="3508948"/>
                  <a:pt x="1364047" y="3493344"/>
                  <a:pt x="1320867" y="3503571"/>
                </a:cubicBezTo>
                <a:cubicBezTo>
                  <a:pt x="1239265" y="3523046"/>
                  <a:pt x="1198946" y="3494124"/>
                  <a:pt x="1150681" y="3474015"/>
                </a:cubicBezTo>
                <a:cubicBezTo>
                  <a:pt x="1065213" y="3438422"/>
                  <a:pt x="982868" y="3399757"/>
                  <a:pt x="851974" y="3403971"/>
                </a:cubicBezTo>
                <a:cubicBezTo>
                  <a:pt x="873994" y="3367898"/>
                  <a:pt x="917237" y="3369420"/>
                  <a:pt x="956780" y="3372944"/>
                </a:cubicBezTo>
                <a:cubicBezTo>
                  <a:pt x="1061276" y="3382521"/>
                  <a:pt x="1164043" y="3394488"/>
                  <a:pt x="1268515" y="3403788"/>
                </a:cubicBezTo>
                <a:cubicBezTo>
                  <a:pt x="1336376" y="3409863"/>
                  <a:pt x="1404651" y="3420660"/>
                  <a:pt x="1492884" y="3399484"/>
                </a:cubicBezTo>
                <a:cubicBezTo>
                  <a:pt x="1410006" y="3338199"/>
                  <a:pt x="1277736" y="3337777"/>
                  <a:pt x="1169657" y="3325996"/>
                </a:cubicBezTo>
                <a:cubicBezTo>
                  <a:pt x="1034677" y="3311259"/>
                  <a:pt x="951965" y="3268429"/>
                  <a:pt x="853866" y="3221353"/>
                </a:cubicBezTo>
                <a:cubicBezTo>
                  <a:pt x="950752" y="3199416"/>
                  <a:pt x="1014418" y="3234964"/>
                  <a:pt x="1090648" y="3226034"/>
                </a:cubicBezTo>
                <a:cubicBezTo>
                  <a:pt x="1094340" y="3218434"/>
                  <a:pt x="1100169" y="3207568"/>
                  <a:pt x="1099183" y="3207375"/>
                </a:cubicBezTo>
                <a:cubicBezTo>
                  <a:pt x="971072" y="3188118"/>
                  <a:pt x="907890" y="3136018"/>
                  <a:pt x="882137" y="3068880"/>
                </a:cubicBezTo>
                <a:cubicBezTo>
                  <a:pt x="868924" y="3034221"/>
                  <a:pt x="822286" y="3027121"/>
                  <a:pt x="776145" y="3014660"/>
                </a:cubicBezTo>
                <a:cubicBezTo>
                  <a:pt x="613874" y="2970419"/>
                  <a:pt x="443486" y="2933046"/>
                  <a:pt x="307191" y="2864697"/>
                </a:cubicBezTo>
                <a:cubicBezTo>
                  <a:pt x="457123" y="2862170"/>
                  <a:pt x="581367" y="2903594"/>
                  <a:pt x="743379" y="2911759"/>
                </a:cubicBezTo>
                <a:cubicBezTo>
                  <a:pt x="608349" y="2835743"/>
                  <a:pt x="439124" y="2806104"/>
                  <a:pt x="284020" y="2766269"/>
                </a:cubicBezTo>
                <a:cubicBezTo>
                  <a:pt x="213164" y="2748143"/>
                  <a:pt x="147010" y="2722889"/>
                  <a:pt x="63190" y="2717094"/>
                </a:cubicBezTo>
                <a:cubicBezTo>
                  <a:pt x="33455" y="2714947"/>
                  <a:pt x="-16425" y="2709531"/>
                  <a:pt x="5340" y="2681595"/>
                </a:cubicBezTo>
                <a:cubicBezTo>
                  <a:pt x="23652" y="2658441"/>
                  <a:pt x="63627" y="2661368"/>
                  <a:pt x="100237" y="2664591"/>
                </a:cubicBezTo>
                <a:cubicBezTo>
                  <a:pt x="188123" y="2672547"/>
                  <a:pt x="277551" y="2664977"/>
                  <a:pt x="394328" y="2654447"/>
                </a:cubicBezTo>
                <a:cubicBezTo>
                  <a:pt x="290057" y="2592242"/>
                  <a:pt x="112140" y="2629127"/>
                  <a:pt x="21491" y="2562088"/>
                </a:cubicBezTo>
                <a:cubicBezTo>
                  <a:pt x="125636" y="2540073"/>
                  <a:pt x="208727" y="2559644"/>
                  <a:pt x="294268" y="2557453"/>
                </a:cubicBezTo>
                <a:cubicBezTo>
                  <a:pt x="371589" y="2555423"/>
                  <a:pt x="389695" y="2540961"/>
                  <a:pt x="367847" y="2501743"/>
                </a:cubicBezTo>
                <a:cubicBezTo>
                  <a:pt x="333905" y="2440640"/>
                  <a:pt x="373328" y="2404160"/>
                  <a:pt x="486858" y="2411824"/>
                </a:cubicBezTo>
                <a:cubicBezTo>
                  <a:pt x="592120" y="2419095"/>
                  <a:pt x="600599" y="2394285"/>
                  <a:pt x="570008" y="2360312"/>
                </a:cubicBezTo>
                <a:cubicBezTo>
                  <a:pt x="525457" y="2310774"/>
                  <a:pt x="567057" y="2265987"/>
                  <a:pt x="594400" y="2218813"/>
                </a:cubicBezTo>
                <a:cubicBezTo>
                  <a:pt x="635581" y="2147198"/>
                  <a:pt x="612469" y="2115647"/>
                  <a:pt x="505675" y="2074370"/>
                </a:cubicBezTo>
                <a:cubicBezTo>
                  <a:pt x="445534" y="2051386"/>
                  <a:pt x="381431" y="2032947"/>
                  <a:pt x="295650" y="2015851"/>
                </a:cubicBezTo>
                <a:cubicBezTo>
                  <a:pt x="487251" y="1985881"/>
                  <a:pt x="281423" y="1958614"/>
                  <a:pt x="346760" y="1924896"/>
                </a:cubicBezTo>
                <a:cubicBezTo>
                  <a:pt x="481788" y="1901571"/>
                  <a:pt x="600623" y="1980687"/>
                  <a:pt x="783461" y="1939173"/>
                </a:cubicBezTo>
                <a:cubicBezTo>
                  <a:pt x="547912" y="1882335"/>
                  <a:pt x="287006" y="1807013"/>
                  <a:pt x="112183" y="1719100"/>
                </a:cubicBezTo>
                <a:cubicBezTo>
                  <a:pt x="148588" y="1692398"/>
                  <a:pt x="188462" y="1710725"/>
                  <a:pt x="219936" y="1699568"/>
                </a:cubicBezTo>
                <a:cubicBezTo>
                  <a:pt x="218006" y="1694140"/>
                  <a:pt x="220184" y="1685834"/>
                  <a:pt x="214196" y="1683841"/>
                </a:cubicBezTo>
                <a:cubicBezTo>
                  <a:pt x="85284" y="1638910"/>
                  <a:pt x="83720" y="1637648"/>
                  <a:pt x="212296" y="1584947"/>
                </a:cubicBezTo>
                <a:cubicBezTo>
                  <a:pt x="257172" y="1566456"/>
                  <a:pt x="252206" y="1554019"/>
                  <a:pt x="226108" y="1538121"/>
                </a:cubicBezTo>
                <a:cubicBezTo>
                  <a:pt x="207682" y="1526866"/>
                  <a:pt x="185078" y="1517656"/>
                  <a:pt x="192710" y="1488723"/>
                </a:cubicBezTo>
                <a:cubicBezTo>
                  <a:pt x="268435" y="1518175"/>
                  <a:pt x="624154" y="1547955"/>
                  <a:pt x="685843" y="1538903"/>
                </a:cubicBezTo>
                <a:cubicBezTo>
                  <a:pt x="755173" y="1528619"/>
                  <a:pt x="994201" y="1520231"/>
                  <a:pt x="1067153" y="1523622"/>
                </a:cubicBezTo>
                <a:cubicBezTo>
                  <a:pt x="1063138" y="1522015"/>
                  <a:pt x="1059122" y="1520410"/>
                  <a:pt x="1055106" y="1518803"/>
                </a:cubicBezTo>
                <a:cubicBezTo>
                  <a:pt x="983007" y="1486514"/>
                  <a:pt x="909946" y="1454310"/>
                  <a:pt x="864245" y="1408231"/>
                </a:cubicBezTo>
                <a:cubicBezTo>
                  <a:pt x="862153" y="1406456"/>
                  <a:pt x="861045" y="1404874"/>
                  <a:pt x="856768" y="1405809"/>
                </a:cubicBezTo>
                <a:cubicBezTo>
                  <a:pt x="819307" y="1414974"/>
                  <a:pt x="822846" y="1400112"/>
                  <a:pt x="821342" y="1388491"/>
                </a:cubicBezTo>
                <a:cubicBezTo>
                  <a:pt x="819813" y="1376592"/>
                  <a:pt x="812736" y="1367699"/>
                  <a:pt x="784954" y="1371257"/>
                </a:cubicBezTo>
                <a:cubicBezTo>
                  <a:pt x="783512" y="1371384"/>
                  <a:pt x="781566" y="1371274"/>
                  <a:pt x="779619" y="1371165"/>
                </a:cubicBezTo>
                <a:cubicBezTo>
                  <a:pt x="766469" y="1370361"/>
                  <a:pt x="722835" y="1342290"/>
                  <a:pt x="728571" y="1335910"/>
                </a:cubicBezTo>
                <a:cubicBezTo>
                  <a:pt x="741389" y="1321912"/>
                  <a:pt x="726409" y="1316791"/>
                  <a:pt x="713734" y="1310348"/>
                </a:cubicBezTo>
                <a:cubicBezTo>
                  <a:pt x="696009" y="1301550"/>
                  <a:pt x="678333" y="1293308"/>
                  <a:pt x="659695" y="1285149"/>
                </a:cubicBezTo>
                <a:cubicBezTo>
                  <a:pt x="641562" y="1277227"/>
                  <a:pt x="622997" y="1269901"/>
                  <a:pt x="604409" y="1262299"/>
                </a:cubicBezTo>
                <a:cubicBezTo>
                  <a:pt x="561305" y="1256847"/>
                  <a:pt x="517819" y="1252549"/>
                  <a:pt x="472556" y="1250086"/>
                </a:cubicBezTo>
                <a:cubicBezTo>
                  <a:pt x="438951" y="1247999"/>
                  <a:pt x="401379" y="1244860"/>
                  <a:pt x="382690" y="1214040"/>
                </a:cubicBezTo>
                <a:cubicBezTo>
                  <a:pt x="418096" y="1214570"/>
                  <a:pt x="453575" y="1215933"/>
                  <a:pt x="489053" y="1217296"/>
                </a:cubicBezTo>
                <a:cubicBezTo>
                  <a:pt x="454954" y="1204059"/>
                  <a:pt x="421816" y="1190737"/>
                  <a:pt x="390047" y="1176456"/>
                </a:cubicBezTo>
                <a:cubicBezTo>
                  <a:pt x="363810" y="1164487"/>
                  <a:pt x="342232" y="1150431"/>
                  <a:pt x="333292" y="1131347"/>
                </a:cubicBezTo>
                <a:cubicBezTo>
                  <a:pt x="330930" y="1126518"/>
                  <a:pt x="329025" y="1121368"/>
                  <a:pt x="337841" y="1116956"/>
                </a:cubicBezTo>
                <a:cubicBezTo>
                  <a:pt x="347569" y="1111905"/>
                  <a:pt x="355552" y="1114562"/>
                  <a:pt x="363031" y="1116984"/>
                </a:cubicBezTo>
                <a:cubicBezTo>
                  <a:pt x="393929" y="1126864"/>
                  <a:pt x="425283" y="1136425"/>
                  <a:pt x="455724" y="1146625"/>
                </a:cubicBezTo>
                <a:cubicBezTo>
                  <a:pt x="496146" y="1160147"/>
                  <a:pt x="536111" y="1173989"/>
                  <a:pt x="576050" y="1187553"/>
                </a:cubicBezTo>
                <a:cubicBezTo>
                  <a:pt x="519650" y="1157524"/>
                  <a:pt x="457798" y="1131612"/>
                  <a:pt x="391358" y="1108621"/>
                </a:cubicBezTo>
                <a:cubicBezTo>
                  <a:pt x="343386" y="1091844"/>
                  <a:pt x="295414" y="1075067"/>
                  <a:pt x="258466" y="1051446"/>
                </a:cubicBezTo>
                <a:cubicBezTo>
                  <a:pt x="239512" y="1039678"/>
                  <a:pt x="230024" y="1025400"/>
                  <a:pt x="227119" y="1008864"/>
                </a:cubicBezTo>
                <a:cubicBezTo>
                  <a:pt x="226729" y="1004421"/>
                  <a:pt x="227253" y="999338"/>
                  <a:pt x="237176" y="996508"/>
                </a:cubicBezTo>
                <a:cubicBezTo>
                  <a:pt x="247123" y="993956"/>
                  <a:pt x="253208" y="997060"/>
                  <a:pt x="257395" y="1000610"/>
                </a:cubicBezTo>
                <a:cubicBezTo>
                  <a:pt x="262111" y="1004674"/>
                  <a:pt x="267716" y="1007820"/>
                  <a:pt x="275649" y="1009921"/>
                </a:cubicBezTo>
                <a:cubicBezTo>
                  <a:pt x="345186" y="1029563"/>
                  <a:pt x="406508" y="1054962"/>
                  <a:pt x="469199" y="1079402"/>
                </a:cubicBezTo>
                <a:cubicBezTo>
                  <a:pt x="558968" y="1114336"/>
                  <a:pt x="647368" y="1150231"/>
                  <a:pt x="753033" y="1173138"/>
                </a:cubicBezTo>
                <a:cubicBezTo>
                  <a:pt x="793015" y="1181661"/>
                  <a:pt x="834292" y="1188391"/>
                  <a:pt x="865682" y="1187316"/>
                </a:cubicBezTo>
                <a:cubicBezTo>
                  <a:pt x="750261" y="1147076"/>
                  <a:pt x="641375" y="1104025"/>
                  <a:pt x="543487" y="1053852"/>
                </a:cubicBezTo>
                <a:cubicBezTo>
                  <a:pt x="444589" y="1003208"/>
                  <a:pt x="357848" y="947579"/>
                  <a:pt x="295297" y="880592"/>
                </a:cubicBezTo>
                <a:cubicBezTo>
                  <a:pt x="288871" y="873601"/>
                  <a:pt x="284873" y="866676"/>
                  <a:pt x="264758" y="869281"/>
                </a:cubicBezTo>
                <a:cubicBezTo>
                  <a:pt x="255650" y="870360"/>
                  <a:pt x="252375" y="866170"/>
                  <a:pt x="254388" y="861516"/>
                </a:cubicBezTo>
                <a:cubicBezTo>
                  <a:pt x="266992" y="828509"/>
                  <a:pt x="236853" y="810726"/>
                  <a:pt x="190786" y="799099"/>
                </a:cubicBezTo>
                <a:cubicBezTo>
                  <a:pt x="176408" y="795324"/>
                  <a:pt x="175031" y="790688"/>
                  <a:pt x="184973" y="782539"/>
                </a:cubicBezTo>
                <a:cubicBezTo>
                  <a:pt x="198516" y="771277"/>
                  <a:pt x="196123" y="760574"/>
                  <a:pt x="187530" y="750974"/>
                </a:cubicBezTo>
                <a:cubicBezTo>
                  <a:pt x="182644" y="744967"/>
                  <a:pt x="176339" y="739364"/>
                  <a:pt x="170996" y="733676"/>
                </a:cubicBezTo>
                <a:cubicBezTo>
                  <a:pt x="167290" y="730083"/>
                  <a:pt x="161157" y="726424"/>
                  <a:pt x="169444" y="721499"/>
                </a:cubicBezTo>
                <a:cubicBezTo>
                  <a:pt x="177298" y="717172"/>
                  <a:pt x="185665" y="718676"/>
                  <a:pt x="193501" y="719668"/>
                </a:cubicBezTo>
                <a:cubicBezTo>
                  <a:pt x="231170" y="723917"/>
                  <a:pt x="254043" y="736181"/>
                  <a:pt x="265436" y="755609"/>
                </a:cubicBezTo>
                <a:cubicBezTo>
                  <a:pt x="273963" y="769971"/>
                  <a:pt x="281726" y="770130"/>
                  <a:pt x="302333" y="756567"/>
                </a:cubicBezTo>
                <a:cubicBezTo>
                  <a:pt x="317894" y="746247"/>
                  <a:pt x="332387" y="745814"/>
                  <a:pt x="346481" y="751853"/>
                </a:cubicBezTo>
                <a:cubicBezTo>
                  <a:pt x="354007" y="754830"/>
                  <a:pt x="358771" y="759448"/>
                  <a:pt x="364449" y="763428"/>
                </a:cubicBezTo>
                <a:cubicBezTo>
                  <a:pt x="392910" y="784156"/>
                  <a:pt x="422762" y="804202"/>
                  <a:pt x="467363" y="815678"/>
                </a:cubicBezTo>
                <a:cubicBezTo>
                  <a:pt x="487199" y="820933"/>
                  <a:pt x="508355" y="824672"/>
                  <a:pt x="537693" y="816781"/>
                </a:cubicBezTo>
                <a:cubicBezTo>
                  <a:pt x="518386" y="812039"/>
                  <a:pt x="499567" y="812852"/>
                  <a:pt x="482019" y="811593"/>
                </a:cubicBezTo>
                <a:cubicBezTo>
                  <a:pt x="464472" y="810335"/>
                  <a:pt x="454949" y="806693"/>
                  <a:pt x="467050" y="795557"/>
                </a:cubicBezTo>
                <a:cubicBezTo>
                  <a:pt x="473772" y="789371"/>
                  <a:pt x="472878" y="784693"/>
                  <a:pt x="465734" y="780562"/>
                </a:cubicBezTo>
                <a:cubicBezTo>
                  <a:pt x="442763" y="767188"/>
                  <a:pt x="430336" y="747011"/>
                  <a:pt x="384526" y="749353"/>
                </a:cubicBezTo>
                <a:cubicBezTo>
                  <a:pt x="382123" y="749564"/>
                  <a:pt x="379622" y="748664"/>
                  <a:pt x="377146" y="748041"/>
                </a:cubicBezTo>
                <a:cubicBezTo>
                  <a:pt x="367744" y="745789"/>
                  <a:pt x="357358" y="743342"/>
                  <a:pt x="360089" y="735827"/>
                </a:cubicBezTo>
                <a:cubicBezTo>
                  <a:pt x="363301" y="728269"/>
                  <a:pt x="375652" y="725506"/>
                  <a:pt x="386634" y="723703"/>
                </a:cubicBezTo>
                <a:cubicBezTo>
                  <a:pt x="414823" y="719269"/>
                  <a:pt x="437543" y="724271"/>
                  <a:pt x="459375" y="730191"/>
                </a:cubicBezTo>
                <a:cubicBezTo>
                  <a:pt x="512487" y="744837"/>
                  <a:pt x="556932" y="765561"/>
                  <a:pt x="603200" y="785006"/>
                </a:cubicBezTo>
                <a:cubicBezTo>
                  <a:pt x="672604" y="814173"/>
                  <a:pt x="734250" y="848778"/>
                  <a:pt x="810521" y="873425"/>
                </a:cubicBezTo>
                <a:cubicBezTo>
                  <a:pt x="1037317" y="946423"/>
                  <a:pt x="1260943" y="1021938"/>
                  <a:pt x="1494102" y="1090180"/>
                </a:cubicBezTo>
                <a:cubicBezTo>
                  <a:pt x="1580109" y="1115371"/>
                  <a:pt x="1667892" y="1138728"/>
                  <a:pt x="1756565" y="1161167"/>
                </a:cubicBezTo>
                <a:cubicBezTo>
                  <a:pt x="1756899" y="1159458"/>
                  <a:pt x="1757282" y="1158305"/>
                  <a:pt x="1757592" y="1156319"/>
                </a:cubicBezTo>
                <a:cubicBezTo>
                  <a:pt x="1757470" y="1154931"/>
                  <a:pt x="1757324" y="1153264"/>
                  <a:pt x="1757202" y="1151876"/>
                </a:cubicBezTo>
                <a:cubicBezTo>
                  <a:pt x="1694452" y="1137796"/>
                  <a:pt x="1632540" y="1122242"/>
                  <a:pt x="1572453" y="1105409"/>
                </a:cubicBezTo>
                <a:cubicBezTo>
                  <a:pt x="1424942" y="1063789"/>
                  <a:pt x="1288864" y="1014450"/>
                  <a:pt x="1171972" y="951953"/>
                </a:cubicBezTo>
                <a:cubicBezTo>
                  <a:pt x="1162328" y="946924"/>
                  <a:pt x="1152112" y="946421"/>
                  <a:pt x="1137334" y="949118"/>
                </a:cubicBezTo>
                <a:cubicBezTo>
                  <a:pt x="1089682" y="958058"/>
                  <a:pt x="1074050" y="951035"/>
                  <a:pt x="1081493" y="925476"/>
                </a:cubicBezTo>
                <a:cubicBezTo>
                  <a:pt x="1083360" y="919155"/>
                  <a:pt x="1083403" y="914115"/>
                  <a:pt x="1074768" y="909555"/>
                </a:cubicBezTo>
                <a:cubicBezTo>
                  <a:pt x="1036165" y="889158"/>
                  <a:pt x="995714" y="869763"/>
                  <a:pt x="952019" y="852050"/>
                </a:cubicBezTo>
                <a:cubicBezTo>
                  <a:pt x="871170" y="819410"/>
                  <a:pt x="784821" y="790332"/>
                  <a:pt x="709017" y="754450"/>
                </a:cubicBezTo>
                <a:cubicBezTo>
                  <a:pt x="686747" y="743533"/>
                  <a:pt x="669617" y="730485"/>
                  <a:pt x="659046" y="714902"/>
                </a:cubicBezTo>
                <a:cubicBezTo>
                  <a:pt x="655674" y="709602"/>
                  <a:pt x="653624" y="702786"/>
                  <a:pt x="664793" y="697608"/>
                </a:cubicBezTo>
                <a:cubicBezTo>
                  <a:pt x="675483" y="692472"/>
                  <a:pt x="684069" y="696476"/>
                  <a:pt x="692052" y="699133"/>
                </a:cubicBezTo>
                <a:cubicBezTo>
                  <a:pt x="725451" y="709913"/>
                  <a:pt x="759355" y="720929"/>
                  <a:pt x="792779" y="731987"/>
                </a:cubicBezTo>
                <a:cubicBezTo>
                  <a:pt x="826682" y="743003"/>
                  <a:pt x="860155" y="754616"/>
                  <a:pt x="895574" y="766338"/>
                </a:cubicBezTo>
                <a:cubicBezTo>
                  <a:pt x="897416" y="759741"/>
                  <a:pt x="890085" y="758985"/>
                  <a:pt x="886044" y="757101"/>
                </a:cubicBezTo>
                <a:cubicBezTo>
                  <a:pt x="828975" y="730489"/>
                  <a:pt x="766861" y="707118"/>
                  <a:pt x="702924" y="685027"/>
                </a:cubicBezTo>
                <a:cubicBezTo>
                  <a:pt x="653460" y="667821"/>
                  <a:pt x="605342" y="649378"/>
                  <a:pt x="571540" y="622962"/>
                </a:cubicBezTo>
                <a:cubicBezTo>
                  <a:pt x="558524" y="612632"/>
                  <a:pt x="551227" y="601239"/>
                  <a:pt x="552940" y="587657"/>
                </a:cubicBezTo>
                <a:cubicBezTo>
                  <a:pt x="553537" y="583407"/>
                  <a:pt x="554132" y="579157"/>
                  <a:pt x="563623" y="576925"/>
                </a:cubicBezTo>
                <a:cubicBezTo>
                  <a:pt x="571217" y="575139"/>
                  <a:pt x="576243" y="577216"/>
                  <a:pt x="580332" y="579656"/>
                </a:cubicBezTo>
                <a:cubicBezTo>
                  <a:pt x="587500" y="584063"/>
                  <a:pt x="594668" y="588471"/>
                  <a:pt x="604623" y="591516"/>
                </a:cubicBezTo>
                <a:cubicBezTo>
                  <a:pt x="664350" y="609779"/>
                  <a:pt x="720426" y="630601"/>
                  <a:pt x="775136" y="652383"/>
                </a:cubicBezTo>
                <a:cubicBezTo>
                  <a:pt x="864952" y="687874"/>
                  <a:pt x="953882" y="724283"/>
                  <a:pt x="1057795" y="749301"/>
                </a:cubicBezTo>
                <a:cubicBezTo>
                  <a:pt x="1096889" y="758742"/>
                  <a:pt x="1137304" y="766668"/>
                  <a:pt x="1183454" y="768213"/>
                </a:cubicBezTo>
                <a:cubicBezTo>
                  <a:pt x="1181768" y="765563"/>
                  <a:pt x="1178737" y="764150"/>
                  <a:pt x="1175732" y="763015"/>
                </a:cubicBezTo>
                <a:cubicBezTo>
                  <a:pt x="1075170" y="726508"/>
                  <a:pt x="977850" y="688319"/>
                  <a:pt x="888743" y="644370"/>
                </a:cubicBezTo>
                <a:cubicBezTo>
                  <a:pt x="778881" y="590211"/>
                  <a:pt x="683912" y="529148"/>
                  <a:pt x="615490" y="455960"/>
                </a:cubicBezTo>
                <a:cubicBezTo>
                  <a:pt x="612312" y="452882"/>
                  <a:pt x="610122" y="449996"/>
                  <a:pt x="602432" y="450671"/>
                </a:cubicBezTo>
                <a:cubicBezTo>
                  <a:pt x="582748" y="452678"/>
                  <a:pt x="580338" y="447293"/>
                  <a:pt x="582418" y="437876"/>
                </a:cubicBezTo>
                <a:cubicBezTo>
                  <a:pt x="588134" y="414707"/>
                  <a:pt x="573498" y="396964"/>
                  <a:pt x="539211" y="387101"/>
                </a:cubicBezTo>
                <a:cubicBezTo>
                  <a:pt x="514350" y="379769"/>
                  <a:pt x="493430" y="373210"/>
                  <a:pt x="519748" y="352990"/>
                </a:cubicBezTo>
                <a:cubicBezTo>
                  <a:pt x="526113" y="348234"/>
                  <a:pt x="523173" y="342336"/>
                  <a:pt x="520282" y="336993"/>
                </a:cubicBezTo>
                <a:cubicBezTo>
                  <a:pt x="516186" y="328957"/>
                  <a:pt x="507910" y="322968"/>
                  <a:pt x="498650" y="316785"/>
                </a:cubicBezTo>
                <a:cubicBezTo>
                  <a:pt x="493501" y="313319"/>
                  <a:pt x="487271" y="308549"/>
                  <a:pt x="493610" y="303515"/>
                </a:cubicBezTo>
                <a:cubicBezTo>
                  <a:pt x="500838" y="297564"/>
                  <a:pt x="511247" y="300288"/>
                  <a:pt x="519565" y="301237"/>
                </a:cubicBezTo>
                <a:cubicBezTo>
                  <a:pt x="557715" y="305444"/>
                  <a:pt x="581118" y="318221"/>
                  <a:pt x="592560" y="338204"/>
                </a:cubicBezTo>
                <a:cubicBezTo>
                  <a:pt x="599979" y="350985"/>
                  <a:pt x="609184" y="351016"/>
                  <a:pt x="627076" y="339652"/>
                </a:cubicBezTo>
                <a:cubicBezTo>
                  <a:pt x="647275" y="326965"/>
                  <a:pt x="664147" y="326044"/>
                  <a:pt x="679640" y="336997"/>
                </a:cubicBezTo>
                <a:cubicBezTo>
                  <a:pt x="692054" y="345981"/>
                  <a:pt x="702112" y="355732"/>
                  <a:pt x="716352" y="363437"/>
                </a:cubicBezTo>
                <a:cubicBezTo>
                  <a:pt x="754546" y="384710"/>
                  <a:pt x="790508" y="408138"/>
                  <a:pt x="869745" y="400343"/>
                </a:cubicBezTo>
                <a:cubicBezTo>
                  <a:pt x="847718" y="392203"/>
                  <a:pt x="825656" y="394699"/>
                  <a:pt x="806641" y="393290"/>
                </a:cubicBezTo>
                <a:cubicBezTo>
                  <a:pt x="792988" y="392249"/>
                  <a:pt x="779165" y="389265"/>
                  <a:pt x="791435" y="380072"/>
                </a:cubicBezTo>
                <a:cubicBezTo>
                  <a:pt x="805532" y="369601"/>
                  <a:pt x="796441" y="365362"/>
                  <a:pt x="787709" y="359692"/>
                </a:cubicBezTo>
                <a:cubicBezTo>
                  <a:pt x="767647" y="346342"/>
                  <a:pt x="751260" y="330710"/>
                  <a:pt x="711071" y="330880"/>
                </a:cubicBezTo>
                <a:cubicBezTo>
                  <a:pt x="704773" y="330873"/>
                  <a:pt x="699699" y="328240"/>
                  <a:pt x="694722" y="326718"/>
                </a:cubicBezTo>
                <a:cubicBezTo>
                  <a:pt x="687749" y="324532"/>
                  <a:pt x="681713" y="321984"/>
                  <a:pt x="684613" y="316412"/>
                </a:cubicBezTo>
                <a:cubicBezTo>
                  <a:pt x="687565" y="311396"/>
                  <a:pt x="694531" y="307986"/>
                  <a:pt x="703615" y="306629"/>
                </a:cubicBezTo>
                <a:cubicBezTo>
                  <a:pt x="711738" y="305356"/>
                  <a:pt x="720365" y="304319"/>
                  <a:pt x="728585" y="304157"/>
                </a:cubicBezTo>
                <a:cubicBezTo>
                  <a:pt x="765287" y="302895"/>
                  <a:pt x="791378" y="313197"/>
                  <a:pt x="817397" y="322666"/>
                </a:cubicBezTo>
                <a:cubicBezTo>
                  <a:pt x="908436" y="355531"/>
                  <a:pt x="989341" y="394323"/>
                  <a:pt x="1073943" y="431110"/>
                </a:cubicBezTo>
                <a:cubicBezTo>
                  <a:pt x="1158521" y="467620"/>
                  <a:pt x="1256741" y="493978"/>
                  <a:pt x="1349484" y="524175"/>
                </a:cubicBezTo>
                <a:cubicBezTo>
                  <a:pt x="1563417" y="594105"/>
                  <a:pt x="1778287" y="663672"/>
                  <a:pt x="2004921" y="723811"/>
                </a:cubicBezTo>
                <a:cubicBezTo>
                  <a:pt x="2226580" y="782429"/>
                  <a:pt x="2967159" y="809769"/>
                  <a:pt x="3111348" y="808027"/>
                </a:cubicBezTo>
                <a:cubicBezTo>
                  <a:pt x="3295676" y="805559"/>
                  <a:pt x="3730204" y="773014"/>
                  <a:pt x="4173417" y="745585"/>
                </a:cubicBezTo>
                <a:cubicBezTo>
                  <a:pt x="4223504" y="742307"/>
                  <a:pt x="4272653" y="739393"/>
                  <a:pt x="4324760" y="737057"/>
                </a:cubicBezTo>
                <a:cubicBezTo>
                  <a:pt x="5801059" y="670156"/>
                  <a:pt x="6841344" y="326433"/>
                  <a:pt x="6893789" y="305879"/>
                </a:cubicBezTo>
                <a:cubicBezTo>
                  <a:pt x="6978091" y="273014"/>
                  <a:pt x="7258655" y="208091"/>
                  <a:pt x="7259184" y="208604"/>
                </a:cubicBezTo>
                <a:cubicBezTo>
                  <a:pt x="7265440" y="213652"/>
                  <a:pt x="7297274" y="217644"/>
                  <a:pt x="7323059" y="220312"/>
                </a:cubicBezTo>
                <a:lnTo>
                  <a:pt x="7347572" y="222730"/>
                </a:lnTo>
                <a:lnTo>
                  <a:pt x="7350636" y="224083"/>
                </a:lnTo>
                <a:cubicBezTo>
                  <a:pt x="7359607" y="224205"/>
                  <a:pt x="7359159" y="223929"/>
                  <a:pt x="7353245" y="223290"/>
                </a:cubicBezTo>
                <a:lnTo>
                  <a:pt x="7347572" y="222730"/>
                </a:lnTo>
                <a:lnTo>
                  <a:pt x="7342573" y="220523"/>
                </a:lnTo>
                <a:cubicBezTo>
                  <a:pt x="7341302" y="218466"/>
                  <a:pt x="7341191" y="215818"/>
                  <a:pt x="7341465" y="213415"/>
                </a:cubicBezTo>
                <a:cubicBezTo>
                  <a:pt x="7342771" y="200707"/>
                  <a:pt x="7352468" y="189782"/>
                  <a:pt x="7375606" y="182994"/>
                </a:cubicBezTo>
                <a:cubicBezTo>
                  <a:pt x="7397808" y="176568"/>
                  <a:pt x="7420538" y="170655"/>
                  <a:pt x="7443270" y="164742"/>
                </a:cubicBezTo>
                <a:cubicBezTo>
                  <a:pt x="7462204" y="159722"/>
                  <a:pt x="7475181" y="158583"/>
                  <a:pt x="7478299" y="172021"/>
                </a:cubicBezTo>
                <a:cubicBezTo>
                  <a:pt x="7481416" y="185460"/>
                  <a:pt x="7508389" y="189249"/>
                  <a:pt x="7524024" y="179761"/>
                </a:cubicBezTo>
                <a:cubicBezTo>
                  <a:pt x="7585174" y="142492"/>
                  <a:pt x="7658615" y="112820"/>
                  <a:pt x="7727944" y="80430"/>
                </a:cubicBezTo>
                <a:cubicBezTo>
                  <a:pt x="7776349" y="57992"/>
                  <a:pt x="7827303" y="37009"/>
                  <a:pt x="7867024" y="9456"/>
                </a:cubicBezTo>
                <a:cubicBezTo>
                  <a:pt x="7874326" y="4338"/>
                  <a:pt x="7880999" y="-2404"/>
                  <a:pt x="7894848" y="858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7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3428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70603" y="834628"/>
            <a:ext cx="7015997" cy="861774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/>
          <a:p>
            <a:pPr indent="-228600" algn="just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3000" dirty="0">
              <a:latin typeface="Montserrat" panose="00000500000000000000" pitchFamily="2" charset="0"/>
            </a:endParaRPr>
          </a:p>
          <a:p>
            <a:pPr marL="687003" lvl="1" indent="-228600" algn="just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000" spc="-31" dirty="0" err="1">
                <a:latin typeface="Montserrat" panose="00000500000000000000" pitchFamily="2" charset="0"/>
              </a:rPr>
              <a:t>Cải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thiện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hiệu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quả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hoạt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động</a:t>
            </a:r>
            <a:r>
              <a:rPr lang="en-US" sz="3000" spc="-31" dirty="0">
                <a:latin typeface="Montserrat" panose="00000500000000000000" pitchFamily="2" charset="0"/>
              </a:rPr>
              <a:t>: </a:t>
            </a:r>
            <a:r>
              <a:rPr lang="en-US" sz="3000" spc="-31" dirty="0" err="1">
                <a:latin typeface="Montserrat" panose="00000500000000000000" pitchFamily="2" charset="0"/>
              </a:rPr>
              <a:t>giúp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tổ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chức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sử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dụng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tài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nguyên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hiệu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quả</a:t>
            </a:r>
            <a:r>
              <a:rPr lang="en-US" sz="3000" spc="-31" dirty="0">
                <a:latin typeface="Montserrat" panose="00000500000000000000" pitchFamily="2" charset="0"/>
              </a:rPr>
              <a:t>, </a:t>
            </a:r>
            <a:r>
              <a:rPr lang="en-US" sz="3000" spc="-31" dirty="0" err="1">
                <a:latin typeface="Montserrat" panose="00000500000000000000" pitchFamily="2" charset="0"/>
              </a:rPr>
              <a:t>giảm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thiểu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lãng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phí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và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tăng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năng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suất</a:t>
            </a:r>
            <a:r>
              <a:rPr lang="en-US" sz="3000" spc="-31" dirty="0">
                <a:latin typeface="Montserrat" panose="00000500000000000000" pitchFamily="2" charset="0"/>
              </a:rPr>
              <a:t>.</a:t>
            </a:r>
          </a:p>
          <a:p>
            <a:pPr marL="687003" lvl="1" indent="-228600" algn="just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000" spc="-31" dirty="0" err="1">
                <a:latin typeface="Montserrat" panose="00000500000000000000" pitchFamily="2" charset="0"/>
              </a:rPr>
              <a:t>Tăng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lợi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nhuận</a:t>
            </a:r>
            <a:r>
              <a:rPr lang="en-US" sz="3000" spc="-31" dirty="0">
                <a:latin typeface="Montserrat" panose="00000500000000000000" pitchFamily="2" charset="0"/>
              </a:rPr>
              <a:t>: </a:t>
            </a:r>
            <a:r>
              <a:rPr lang="en-US" sz="3000" spc="-31" dirty="0" err="1">
                <a:latin typeface="Montserrat" panose="00000500000000000000" pitchFamily="2" charset="0"/>
              </a:rPr>
              <a:t>giúp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tổ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chức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tối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ưu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hóa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việc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đầu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tư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và</a:t>
            </a:r>
            <a:r>
              <a:rPr lang="en-US" sz="3000" spc="-31" dirty="0">
                <a:latin typeface="Montserrat" panose="00000500000000000000" pitchFamily="2" charset="0"/>
              </a:rPr>
              <a:t> chi </a:t>
            </a:r>
            <a:r>
              <a:rPr lang="en-US" sz="3000" spc="-31" dirty="0" err="1">
                <a:latin typeface="Montserrat" panose="00000500000000000000" pitchFamily="2" charset="0"/>
              </a:rPr>
              <a:t>tiêu</a:t>
            </a:r>
            <a:r>
              <a:rPr lang="en-US" sz="3000" spc="-31" dirty="0">
                <a:latin typeface="Montserrat" panose="00000500000000000000" pitchFamily="2" charset="0"/>
              </a:rPr>
              <a:t>, </a:t>
            </a:r>
            <a:r>
              <a:rPr lang="en-US" sz="3000" spc="-31" dirty="0" err="1">
                <a:latin typeface="Montserrat" panose="00000500000000000000" pitchFamily="2" charset="0"/>
              </a:rPr>
              <a:t>từ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đó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tăng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lợi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nhuận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chung</a:t>
            </a:r>
            <a:r>
              <a:rPr lang="en-US" sz="3000" spc="-31" dirty="0">
                <a:latin typeface="Montserrat" panose="00000500000000000000" pitchFamily="2" charset="0"/>
              </a:rPr>
              <a:t>.</a:t>
            </a:r>
          </a:p>
          <a:p>
            <a:pPr marL="687003" lvl="1" indent="-228600" algn="just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000" spc="-31" dirty="0" err="1">
                <a:latin typeface="Montserrat" panose="00000500000000000000" pitchFamily="2" charset="0"/>
              </a:rPr>
              <a:t>Giảm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thiểu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rủi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ro</a:t>
            </a:r>
            <a:r>
              <a:rPr lang="en-US" sz="3000" spc="-31" dirty="0">
                <a:latin typeface="Montserrat" panose="00000500000000000000" pitchFamily="2" charset="0"/>
              </a:rPr>
              <a:t>: </a:t>
            </a:r>
            <a:r>
              <a:rPr lang="en-US" sz="3000" spc="-31" dirty="0" err="1">
                <a:latin typeface="Montserrat" panose="00000500000000000000" pitchFamily="2" charset="0"/>
              </a:rPr>
              <a:t>giúp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tổ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chức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xác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định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và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kiểm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soát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rủi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ro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tài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chính</a:t>
            </a:r>
            <a:r>
              <a:rPr lang="en-US" sz="3000" spc="-31" dirty="0">
                <a:latin typeface="Montserrat" panose="00000500000000000000" pitchFamily="2" charset="0"/>
              </a:rPr>
              <a:t>, </a:t>
            </a:r>
            <a:r>
              <a:rPr lang="en-US" sz="3000" spc="-31" dirty="0" err="1">
                <a:latin typeface="Montserrat" panose="00000500000000000000" pitchFamily="2" charset="0"/>
              </a:rPr>
              <a:t>giảm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thiểu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nguy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cơ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tổn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thất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và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bảo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vệ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giá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trị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doanh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nghiệp</a:t>
            </a:r>
            <a:r>
              <a:rPr lang="en-US" sz="3000" spc="-31" dirty="0">
                <a:latin typeface="Montserrat" panose="00000500000000000000" pitchFamily="2" charset="0"/>
              </a:rPr>
              <a:t>.</a:t>
            </a:r>
          </a:p>
          <a:p>
            <a:pPr marL="0" lvl="0" indent="-2286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300" spc="-31" dirty="0"/>
          </a:p>
        </p:txBody>
      </p:sp>
      <p:pic>
        <p:nvPicPr>
          <p:cNvPr id="7" name="Picture 6" descr="A person and person looking at a magnifying glass&#10;&#10;Description automatically generated">
            <a:extLst>
              <a:ext uri="{FF2B5EF4-FFF2-40B4-BE49-F238E27FC236}">
                <a16:creationId xmlns:a16="http://schemas.microsoft.com/office/drawing/2014/main" id="{29C5730B-0BEB-66B2-2D7F-5B6D0A03E3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890" r="1161" b="-2"/>
          <a:stretch/>
        </p:blipFill>
        <p:spPr>
          <a:xfrm>
            <a:off x="8153400" y="-318966"/>
            <a:ext cx="10134600" cy="10605966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79" name="Rectangle 3078">
            <a:extLst>
              <a:ext uri="{FF2B5EF4-FFF2-40B4-BE49-F238E27FC236}">
                <a16:creationId xmlns:a16="http://schemas.microsoft.com/office/drawing/2014/main" id="{9D25F302-27C5-414F-97F8-6EA0A6C02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Isometric style illustration of business planning schedule with characters and date">
            <a:extLst>
              <a:ext uri="{FF2B5EF4-FFF2-40B4-BE49-F238E27FC236}">
                <a16:creationId xmlns:a16="http://schemas.microsoft.com/office/drawing/2014/main" id="{AA381925-4A41-0876-944F-58CC787C4F8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63"/>
          <a:stretch/>
        </p:blipFill>
        <p:spPr bwMode="auto">
          <a:xfrm>
            <a:off x="7231930" y="523284"/>
            <a:ext cx="10570910" cy="9240433"/>
          </a:xfrm>
          <a:custGeom>
            <a:avLst/>
            <a:gdLst/>
            <a:ahLst/>
            <a:cxnLst/>
            <a:rect l="l" t="t" r="r" b="b"/>
            <a:pathLst>
              <a:path w="7047273" h="6160289">
                <a:moveTo>
                  <a:pt x="0" y="0"/>
                </a:moveTo>
                <a:lnTo>
                  <a:pt x="7047273" y="0"/>
                </a:lnTo>
                <a:lnTo>
                  <a:pt x="7047273" y="2807326"/>
                </a:lnTo>
                <a:lnTo>
                  <a:pt x="3603828" y="6155120"/>
                </a:lnTo>
                <a:lnTo>
                  <a:pt x="7047273" y="6155120"/>
                </a:lnTo>
                <a:lnTo>
                  <a:pt x="7047273" y="6160289"/>
                </a:lnTo>
                <a:lnTo>
                  <a:pt x="0" y="6160289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81" name="Right Triangle 3080">
            <a:extLst>
              <a:ext uri="{FF2B5EF4-FFF2-40B4-BE49-F238E27FC236}">
                <a16:creationId xmlns:a16="http://schemas.microsoft.com/office/drawing/2014/main" id="{830A36F8-48C2-4842-A87B-8CE8DF4E7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2865080" y="5003800"/>
            <a:ext cx="4937760" cy="48006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83" name="Rectangle 3082">
            <a:extLst>
              <a:ext uri="{FF2B5EF4-FFF2-40B4-BE49-F238E27FC236}">
                <a16:creationId xmlns:a16="http://schemas.microsoft.com/office/drawing/2014/main" id="{51C89C42-AF83-451A-81EA-4728447557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661" y="934912"/>
            <a:ext cx="16357579" cy="8411823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A910F5-5C8B-BAC5-ADE8-8BBC3473E356}"/>
              </a:ext>
            </a:extLst>
          </p:cNvPr>
          <p:cNvSpPr txBox="1"/>
          <p:nvPr/>
        </p:nvSpPr>
        <p:spPr>
          <a:xfrm>
            <a:off x="1295400" y="1943100"/>
            <a:ext cx="6019800" cy="690372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687003" lvl="1" indent="-228600" algn="just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000" spc="-31" dirty="0" err="1">
                <a:latin typeface="Montserrat" panose="00000500000000000000" pitchFamily="2" charset="0"/>
              </a:rPr>
              <a:t>Cải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thiện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khả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năng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cạnh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tranh</a:t>
            </a:r>
            <a:r>
              <a:rPr lang="en-US" sz="3000" spc="-31" dirty="0">
                <a:latin typeface="Montserrat" panose="00000500000000000000" pitchFamily="2" charset="0"/>
              </a:rPr>
              <a:t>: </a:t>
            </a:r>
            <a:r>
              <a:rPr lang="en-US" sz="3000" spc="-31" dirty="0" err="1">
                <a:latin typeface="Montserrat" panose="00000500000000000000" pitchFamily="2" charset="0"/>
              </a:rPr>
              <a:t>giúp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tổ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chức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nâng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cao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hiệu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quả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hoạt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động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và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giảm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thiểu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rủi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ro</a:t>
            </a:r>
            <a:r>
              <a:rPr lang="en-US" sz="3000" spc="-31" dirty="0">
                <a:latin typeface="Montserrat" panose="00000500000000000000" pitchFamily="2" charset="0"/>
              </a:rPr>
              <a:t>, </a:t>
            </a:r>
            <a:r>
              <a:rPr lang="en-US" sz="3000" spc="-31" dirty="0" err="1">
                <a:latin typeface="Montserrat" panose="00000500000000000000" pitchFamily="2" charset="0"/>
              </a:rPr>
              <a:t>từ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đó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tăng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khả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năng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cạnh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tranh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trên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thị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trường</a:t>
            </a:r>
            <a:r>
              <a:rPr lang="en-US" sz="3000" spc="-31" dirty="0">
                <a:latin typeface="Montserrat" panose="00000500000000000000" pitchFamily="2" charset="0"/>
              </a:rPr>
              <a:t>.</a:t>
            </a:r>
          </a:p>
          <a:p>
            <a:pPr marL="687003" lvl="1" indent="-228600" algn="just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000" spc="-31" dirty="0" err="1">
                <a:latin typeface="Montserrat" panose="00000500000000000000" pitchFamily="2" charset="0"/>
              </a:rPr>
              <a:t>Nâng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cao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tính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minh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bạch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và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trách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nhiệm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giải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trình</a:t>
            </a:r>
            <a:r>
              <a:rPr lang="en-US" sz="3000" spc="-31" dirty="0">
                <a:latin typeface="Montserrat" panose="00000500000000000000" pitchFamily="2" charset="0"/>
              </a:rPr>
              <a:t>: </a:t>
            </a:r>
            <a:r>
              <a:rPr lang="en-US" sz="3000" spc="-31" dirty="0" err="1">
                <a:latin typeface="Montserrat" panose="00000500000000000000" pitchFamily="2" charset="0"/>
              </a:rPr>
              <a:t>giúp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tổ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chức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quản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lý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tài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chính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một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cách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minh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bạch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và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chịu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trách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nhiệm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cho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các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bên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liên</a:t>
            </a:r>
            <a:r>
              <a:rPr lang="en-US" sz="3000" spc="-31" dirty="0">
                <a:latin typeface="Montserrat" panose="00000500000000000000" pitchFamily="2" charset="0"/>
              </a:rPr>
              <a:t> </a:t>
            </a:r>
            <a:r>
              <a:rPr lang="en-US" sz="3000" spc="-31" dirty="0" err="1">
                <a:latin typeface="Montserrat" panose="00000500000000000000" pitchFamily="2" charset="0"/>
              </a:rPr>
              <a:t>quan</a:t>
            </a:r>
            <a:r>
              <a:rPr lang="en-US" sz="3000" spc="-31" dirty="0">
                <a:latin typeface="Montserrat" panose="000005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52200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208" name="Rectangle 8207">
            <a:extLst>
              <a:ext uri="{FF2B5EF4-FFF2-40B4-BE49-F238E27FC236}">
                <a16:creationId xmlns:a16="http://schemas.microsoft.com/office/drawing/2014/main" id="{0E2F58BF-12E5-4B5A-AD25-4DAAA2742A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4">
            <a:extLst>
              <a:ext uri="{FF2B5EF4-FFF2-40B4-BE49-F238E27FC236}">
                <a16:creationId xmlns:a16="http://schemas.microsoft.com/office/drawing/2014/main" id="{9E16AB1B-4385-9B4A-4529-45331329F586}"/>
              </a:ext>
            </a:extLst>
          </p:cNvPr>
          <p:cNvSpPr txBox="1"/>
          <p:nvPr/>
        </p:nvSpPr>
        <p:spPr>
          <a:xfrm>
            <a:off x="716971" y="3848100"/>
            <a:ext cx="6035040" cy="264164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500" b="1" dirty="0">
                <a:latin typeface="Montserrat" panose="00000500000000000000" pitchFamily="2" charset="0"/>
                <a:ea typeface="+mj-ea"/>
                <a:cs typeface="+mj-cs"/>
              </a:rPr>
              <a:t>05 NHƯỢC ĐIỂM</a:t>
            </a:r>
          </a:p>
        </p:txBody>
      </p:sp>
      <p:sp>
        <p:nvSpPr>
          <p:cNvPr id="8210" name="!!accent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39882" y="520187"/>
            <a:ext cx="219456" cy="10561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8212" name="Rectangle 8211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1543" y="6820380"/>
            <a:ext cx="6035040" cy="27432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8194" name="Picture 2" descr="Financial crisis inflation isometric composition with burning money bar charts broken coin computer and distressed accountants vector illustration">
            <a:extLst>
              <a:ext uri="{FF2B5EF4-FFF2-40B4-BE49-F238E27FC236}">
                <a16:creationId xmlns:a16="http://schemas.microsoft.com/office/drawing/2014/main" id="{93BFF993-25FF-DF7E-61AA-1E0667E8DE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95" b="1"/>
          <a:stretch/>
        </p:blipFill>
        <p:spPr bwMode="auto">
          <a:xfrm>
            <a:off x="7302730" y="10"/>
            <a:ext cx="10985270" cy="10286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236" name="Rectangle 9235">
            <a:extLst>
              <a:ext uri="{FF2B5EF4-FFF2-40B4-BE49-F238E27FC236}">
                <a16:creationId xmlns:a16="http://schemas.microsoft.com/office/drawing/2014/main" id="{9F79630B-0F0B-446E-A637-38FA8F61D1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38" name="Rectangle 9237">
            <a:extLst>
              <a:ext uri="{FF2B5EF4-FFF2-40B4-BE49-F238E27FC236}">
                <a16:creationId xmlns:a16="http://schemas.microsoft.com/office/drawing/2014/main" id="{B3437C99-FC8E-4311-B48A-F0C4C329B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2542" y="-1"/>
            <a:ext cx="18288000" cy="10286998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1"/>
          <p:cNvSpPr txBox="1"/>
          <p:nvPr/>
        </p:nvSpPr>
        <p:spPr>
          <a:xfrm>
            <a:off x="-56806" y="1181101"/>
            <a:ext cx="8861742" cy="84581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903491" lvl="1" indent="-228600" algn="just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000" spc="-41" dirty="0">
                <a:latin typeface="Montserrat" panose="00000500000000000000" pitchFamily="2" charset="0"/>
              </a:rPr>
              <a:t>Chi </a:t>
            </a:r>
            <a:r>
              <a:rPr lang="en-US" sz="3000" spc="-41" dirty="0" err="1">
                <a:latin typeface="Montserrat" panose="00000500000000000000" pitchFamily="2" charset="0"/>
              </a:rPr>
              <a:t>phí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triển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khai</a:t>
            </a:r>
            <a:r>
              <a:rPr lang="en-US" sz="3000" spc="-41" dirty="0">
                <a:latin typeface="Montserrat" panose="00000500000000000000" pitchFamily="2" charset="0"/>
              </a:rPr>
              <a:t>: </a:t>
            </a:r>
            <a:r>
              <a:rPr lang="en-US" sz="3000" spc="-41" dirty="0" err="1">
                <a:latin typeface="Montserrat" panose="00000500000000000000" pitchFamily="2" charset="0"/>
              </a:rPr>
              <a:t>Việc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triển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khai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hệ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thống</a:t>
            </a:r>
            <a:r>
              <a:rPr lang="en-US" sz="3000" spc="-41" dirty="0">
                <a:latin typeface="Montserrat" panose="00000500000000000000" pitchFamily="2" charset="0"/>
              </a:rPr>
              <a:t> FRM </a:t>
            </a:r>
            <a:r>
              <a:rPr lang="en-US" sz="3000" spc="-41" dirty="0" err="1">
                <a:latin typeface="Montserrat" panose="00000500000000000000" pitchFamily="2" charset="0"/>
              </a:rPr>
              <a:t>có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thể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tốn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kém</a:t>
            </a:r>
            <a:r>
              <a:rPr lang="en-US" sz="3000" spc="-41" dirty="0">
                <a:latin typeface="Montserrat" panose="00000500000000000000" pitchFamily="2" charset="0"/>
              </a:rPr>
              <a:t>, bao </a:t>
            </a:r>
            <a:r>
              <a:rPr lang="en-US" sz="3000" spc="-41" dirty="0" err="1">
                <a:latin typeface="Montserrat" panose="00000500000000000000" pitchFamily="2" charset="0"/>
              </a:rPr>
              <a:t>gồm</a:t>
            </a:r>
            <a:r>
              <a:rPr lang="en-US" sz="3000" spc="-41" dirty="0">
                <a:latin typeface="Montserrat" panose="00000500000000000000" pitchFamily="2" charset="0"/>
              </a:rPr>
              <a:t> chi </a:t>
            </a:r>
            <a:r>
              <a:rPr lang="en-US" sz="3000" spc="-41" dirty="0" err="1">
                <a:latin typeface="Montserrat" panose="00000500000000000000" pitchFamily="2" charset="0"/>
              </a:rPr>
              <a:t>phí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cho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phần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mềm</a:t>
            </a:r>
            <a:r>
              <a:rPr lang="en-US" sz="3000" spc="-41" dirty="0">
                <a:latin typeface="Montserrat" panose="00000500000000000000" pitchFamily="2" charset="0"/>
              </a:rPr>
              <a:t>, </a:t>
            </a:r>
            <a:r>
              <a:rPr lang="en-US" sz="3000" spc="-41" dirty="0" err="1">
                <a:latin typeface="Montserrat" panose="00000500000000000000" pitchFamily="2" charset="0"/>
              </a:rPr>
              <a:t>đào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tạo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nhân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viên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và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tư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vấn</a:t>
            </a:r>
            <a:r>
              <a:rPr lang="en-US" sz="3000" spc="-41" dirty="0">
                <a:latin typeface="Montserrat" panose="00000500000000000000" pitchFamily="2" charset="0"/>
              </a:rPr>
              <a:t>.</a:t>
            </a:r>
          </a:p>
          <a:p>
            <a:pPr marL="903491" lvl="1" indent="-228600" algn="just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000" spc="-41" dirty="0" err="1">
                <a:latin typeface="Montserrat" panose="00000500000000000000" pitchFamily="2" charset="0"/>
              </a:rPr>
              <a:t>Sự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phức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tạp</a:t>
            </a:r>
            <a:r>
              <a:rPr lang="en-US" sz="3000" spc="-41" dirty="0">
                <a:latin typeface="Montserrat" panose="00000500000000000000" pitchFamily="2" charset="0"/>
              </a:rPr>
              <a:t>: FRM </a:t>
            </a:r>
            <a:r>
              <a:rPr lang="en-US" sz="3000" spc="-41" dirty="0" err="1">
                <a:latin typeface="Montserrat" panose="00000500000000000000" pitchFamily="2" charset="0"/>
              </a:rPr>
              <a:t>có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thể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là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một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hệ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thống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phức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tạp</a:t>
            </a:r>
            <a:r>
              <a:rPr lang="en-US" sz="3000" spc="-41" dirty="0">
                <a:latin typeface="Montserrat" panose="00000500000000000000" pitchFamily="2" charset="0"/>
              </a:rPr>
              <a:t>, </a:t>
            </a:r>
            <a:r>
              <a:rPr lang="en-US" sz="3000" spc="-41" dirty="0" err="1">
                <a:latin typeface="Montserrat" panose="00000500000000000000" pitchFamily="2" charset="0"/>
              </a:rPr>
              <a:t>đòi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hỏi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nhân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viên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có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kiến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thức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chuyên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môn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và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kỹ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năng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sử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dụng</a:t>
            </a:r>
            <a:r>
              <a:rPr lang="en-US" sz="3000" spc="-41" dirty="0">
                <a:latin typeface="Montserrat" panose="00000500000000000000" pitchFamily="2" charset="0"/>
              </a:rPr>
              <a:t>.</a:t>
            </a:r>
          </a:p>
          <a:p>
            <a:pPr marL="903491" lvl="1" indent="-228600" algn="just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000" spc="-41" dirty="0" err="1">
                <a:latin typeface="Montserrat" panose="00000500000000000000" pitchFamily="2" charset="0"/>
              </a:rPr>
              <a:t>Thời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gian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triển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khai</a:t>
            </a:r>
            <a:r>
              <a:rPr lang="en-US" sz="3000" spc="-41" dirty="0">
                <a:latin typeface="Montserrat" panose="00000500000000000000" pitchFamily="2" charset="0"/>
              </a:rPr>
              <a:t>: </a:t>
            </a:r>
            <a:r>
              <a:rPr lang="en-US" sz="3000" spc="-41" dirty="0" err="1">
                <a:latin typeface="Montserrat" panose="00000500000000000000" pitchFamily="2" charset="0"/>
              </a:rPr>
              <a:t>Việc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triển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khai</a:t>
            </a:r>
            <a:r>
              <a:rPr lang="en-US" sz="3000" spc="-41" dirty="0">
                <a:latin typeface="Montserrat" panose="00000500000000000000" pitchFamily="2" charset="0"/>
              </a:rPr>
              <a:t> FRM </a:t>
            </a:r>
            <a:r>
              <a:rPr lang="en-US" sz="3000" spc="-41" dirty="0" err="1">
                <a:latin typeface="Montserrat" panose="00000500000000000000" pitchFamily="2" charset="0"/>
              </a:rPr>
              <a:t>có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thể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mất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nhiều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thời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gian</a:t>
            </a:r>
            <a:r>
              <a:rPr lang="en-US" sz="3000" spc="-41" dirty="0">
                <a:latin typeface="Montserrat" panose="00000500000000000000" pitchFamily="2" charset="0"/>
              </a:rPr>
              <a:t>, </a:t>
            </a:r>
            <a:r>
              <a:rPr lang="en-US" sz="3000" spc="-41" dirty="0" err="1">
                <a:latin typeface="Montserrat" panose="00000500000000000000" pitchFamily="2" charset="0"/>
              </a:rPr>
              <a:t>tùy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thuộc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vào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quy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mô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và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phức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tạp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của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tổ</a:t>
            </a:r>
            <a:r>
              <a:rPr lang="en-US" sz="3000" spc="-41" dirty="0">
                <a:latin typeface="Montserrat" panose="00000500000000000000" pitchFamily="2" charset="0"/>
              </a:rPr>
              <a:t> </a:t>
            </a:r>
            <a:r>
              <a:rPr lang="en-US" sz="3000" spc="-41" dirty="0" err="1">
                <a:latin typeface="Montserrat" panose="00000500000000000000" pitchFamily="2" charset="0"/>
              </a:rPr>
              <a:t>chức</a:t>
            </a:r>
            <a:r>
              <a:rPr lang="en-US" sz="3000" spc="-41" dirty="0">
                <a:latin typeface="Montserrat" panose="00000500000000000000" pitchFamily="2" charset="0"/>
              </a:rPr>
              <a:t>.</a:t>
            </a:r>
          </a:p>
        </p:txBody>
      </p:sp>
      <p:pic>
        <p:nvPicPr>
          <p:cNvPr id="9218" name="Picture 2" descr="Bright Banner Effective Work with Notebook">
            <a:extLst>
              <a:ext uri="{FF2B5EF4-FFF2-40B4-BE49-F238E27FC236}">
                <a16:creationId xmlns:a16="http://schemas.microsoft.com/office/drawing/2014/main" id="{BD36F08C-9014-A624-E029-4E7ECE7BDE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19" t="1769" r="-1" b="2686"/>
          <a:stretch/>
        </p:blipFill>
        <p:spPr bwMode="auto">
          <a:xfrm>
            <a:off x="8839200" y="1"/>
            <a:ext cx="9414535" cy="10286999"/>
          </a:xfrm>
          <a:custGeom>
            <a:avLst/>
            <a:gdLst/>
            <a:ahLst/>
            <a:cxnLst/>
            <a:rect l="l" t="t" r="r" b="b"/>
            <a:pathLst>
              <a:path w="7243812" h="6857999">
                <a:moveTo>
                  <a:pt x="609803" y="0"/>
                </a:moveTo>
                <a:lnTo>
                  <a:pt x="1222601" y="0"/>
                </a:lnTo>
                <a:lnTo>
                  <a:pt x="1223032" y="1645"/>
                </a:lnTo>
                <a:lnTo>
                  <a:pt x="1343371" y="1645"/>
                </a:lnTo>
                <a:lnTo>
                  <a:pt x="1343665" y="0"/>
                </a:lnTo>
                <a:lnTo>
                  <a:pt x="1884172" y="0"/>
                </a:lnTo>
                <a:lnTo>
                  <a:pt x="1884280" y="1645"/>
                </a:lnTo>
                <a:lnTo>
                  <a:pt x="7243812" y="1645"/>
                </a:lnTo>
                <a:lnTo>
                  <a:pt x="7243812" y="6857999"/>
                </a:lnTo>
                <a:lnTo>
                  <a:pt x="133676" y="6857999"/>
                </a:lnTo>
                <a:lnTo>
                  <a:pt x="114609" y="6843646"/>
                </a:lnTo>
                <a:cubicBezTo>
                  <a:pt x="106811" y="6836369"/>
                  <a:pt x="103243" y="6828354"/>
                  <a:pt x="111459" y="6817746"/>
                </a:cubicBezTo>
                <a:cubicBezTo>
                  <a:pt x="93943" y="6769544"/>
                  <a:pt x="97901" y="6796071"/>
                  <a:pt x="113412" y="6759582"/>
                </a:cubicBezTo>
                <a:cubicBezTo>
                  <a:pt x="110188" y="6732087"/>
                  <a:pt x="99653" y="6727133"/>
                  <a:pt x="100729" y="6705297"/>
                </a:cubicBezTo>
                <a:cubicBezTo>
                  <a:pt x="94563" y="6675394"/>
                  <a:pt x="99792" y="6669536"/>
                  <a:pt x="87662" y="6640957"/>
                </a:cubicBezTo>
                <a:cubicBezTo>
                  <a:pt x="74199" y="6591883"/>
                  <a:pt x="82185" y="6576319"/>
                  <a:pt x="83084" y="6541313"/>
                </a:cubicBezTo>
                <a:cubicBezTo>
                  <a:pt x="82225" y="6490855"/>
                  <a:pt x="67640" y="6422980"/>
                  <a:pt x="59444" y="6370251"/>
                </a:cubicBezTo>
                <a:cubicBezTo>
                  <a:pt x="51248" y="6317522"/>
                  <a:pt x="30729" y="6270972"/>
                  <a:pt x="33908" y="6224938"/>
                </a:cubicBezTo>
                <a:lnTo>
                  <a:pt x="30063" y="6089693"/>
                </a:lnTo>
                <a:cubicBezTo>
                  <a:pt x="25730" y="6032039"/>
                  <a:pt x="3474" y="5997051"/>
                  <a:pt x="29101" y="5973994"/>
                </a:cubicBezTo>
                <a:cubicBezTo>
                  <a:pt x="17018" y="5940131"/>
                  <a:pt x="41135" y="5955713"/>
                  <a:pt x="33855" y="5939847"/>
                </a:cubicBezTo>
                <a:lnTo>
                  <a:pt x="12982" y="5906467"/>
                </a:lnTo>
                <a:lnTo>
                  <a:pt x="8416" y="5862699"/>
                </a:lnTo>
                <a:cubicBezTo>
                  <a:pt x="7895" y="5838948"/>
                  <a:pt x="8409" y="5853058"/>
                  <a:pt x="12052" y="5823324"/>
                </a:cubicBezTo>
                <a:cubicBezTo>
                  <a:pt x="11631" y="5805291"/>
                  <a:pt x="11213" y="5787258"/>
                  <a:pt x="10793" y="5769225"/>
                </a:cubicBezTo>
                <a:cubicBezTo>
                  <a:pt x="17866" y="5738356"/>
                  <a:pt x="19121" y="5696311"/>
                  <a:pt x="25986" y="5667896"/>
                </a:cubicBezTo>
                <a:cubicBezTo>
                  <a:pt x="16329" y="5647975"/>
                  <a:pt x="42195" y="5619318"/>
                  <a:pt x="43687" y="5594585"/>
                </a:cubicBezTo>
                <a:cubicBezTo>
                  <a:pt x="32512" y="5517959"/>
                  <a:pt x="44052" y="5536542"/>
                  <a:pt x="40019" y="5464225"/>
                </a:cubicBezTo>
                <a:cubicBezTo>
                  <a:pt x="32676" y="5400671"/>
                  <a:pt x="26469" y="5311951"/>
                  <a:pt x="22904" y="5269726"/>
                </a:cubicBezTo>
                <a:cubicBezTo>
                  <a:pt x="19341" y="5227501"/>
                  <a:pt x="14742" y="5212581"/>
                  <a:pt x="18628" y="5210876"/>
                </a:cubicBezTo>
                <a:cubicBezTo>
                  <a:pt x="-20300" y="5161742"/>
                  <a:pt x="15511" y="5141336"/>
                  <a:pt x="5392" y="5111369"/>
                </a:cubicBezTo>
                <a:cubicBezTo>
                  <a:pt x="10662" y="5053859"/>
                  <a:pt x="15546" y="5034036"/>
                  <a:pt x="13324" y="5009272"/>
                </a:cubicBezTo>
                <a:cubicBezTo>
                  <a:pt x="25126" y="4982633"/>
                  <a:pt x="74251" y="4956261"/>
                  <a:pt x="48699" y="4925805"/>
                </a:cubicBezTo>
                <a:cubicBezTo>
                  <a:pt x="76704" y="4931200"/>
                  <a:pt x="39437" y="4888353"/>
                  <a:pt x="62925" y="4877992"/>
                </a:cubicBezTo>
                <a:cubicBezTo>
                  <a:pt x="82480" y="4871554"/>
                  <a:pt x="75731" y="4857054"/>
                  <a:pt x="79496" y="4844323"/>
                </a:cubicBezTo>
                <a:cubicBezTo>
                  <a:pt x="97657" y="4832308"/>
                  <a:pt x="110974" y="4752352"/>
                  <a:pt x="101400" y="4733115"/>
                </a:cubicBezTo>
                <a:cubicBezTo>
                  <a:pt x="108185" y="4679357"/>
                  <a:pt x="119720" y="4662889"/>
                  <a:pt x="111223" y="4625153"/>
                </a:cubicBezTo>
                <a:cubicBezTo>
                  <a:pt x="106592" y="4588197"/>
                  <a:pt x="114401" y="4567830"/>
                  <a:pt x="126359" y="4539168"/>
                </a:cubicBezTo>
                <a:cubicBezTo>
                  <a:pt x="126535" y="4522289"/>
                  <a:pt x="126710" y="4505410"/>
                  <a:pt x="126886" y="4488531"/>
                </a:cubicBezTo>
                <a:cubicBezTo>
                  <a:pt x="126165" y="4473140"/>
                  <a:pt x="132917" y="4437329"/>
                  <a:pt x="135099" y="4411258"/>
                </a:cubicBezTo>
                <a:cubicBezTo>
                  <a:pt x="107667" y="4345686"/>
                  <a:pt x="146840" y="4280033"/>
                  <a:pt x="132327" y="4219510"/>
                </a:cubicBezTo>
                <a:cubicBezTo>
                  <a:pt x="138549" y="4158987"/>
                  <a:pt x="124091" y="4192084"/>
                  <a:pt x="172424" y="4048117"/>
                </a:cubicBezTo>
                <a:cubicBezTo>
                  <a:pt x="167703" y="4015047"/>
                  <a:pt x="203806" y="3905047"/>
                  <a:pt x="177666" y="3878222"/>
                </a:cubicBezTo>
                <a:cubicBezTo>
                  <a:pt x="167714" y="3821305"/>
                  <a:pt x="183914" y="3845122"/>
                  <a:pt x="156982" y="3778166"/>
                </a:cubicBezTo>
                <a:cubicBezTo>
                  <a:pt x="160365" y="3760234"/>
                  <a:pt x="142791" y="3724716"/>
                  <a:pt x="142115" y="3707357"/>
                </a:cubicBezTo>
                <a:cubicBezTo>
                  <a:pt x="139253" y="3688591"/>
                  <a:pt x="140202" y="3672776"/>
                  <a:pt x="139805" y="3665569"/>
                </a:cubicBezTo>
                <a:cubicBezTo>
                  <a:pt x="139778" y="3665084"/>
                  <a:pt x="139750" y="3664599"/>
                  <a:pt x="139723" y="3664114"/>
                </a:cubicBezTo>
                <a:lnTo>
                  <a:pt x="134134" y="3653088"/>
                </a:lnTo>
                <a:lnTo>
                  <a:pt x="126568" y="3641228"/>
                </a:lnTo>
                <a:cubicBezTo>
                  <a:pt x="126560" y="3629488"/>
                  <a:pt x="126549" y="3617747"/>
                  <a:pt x="126540" y="3606007"/>
                </a:cubicBezTo>
                <a:lnTo>
                  <a:pt x="134645" y="3597336"/>
                </a:lnTo>
                <a:lnTo>
                  <a:pt x="131649" y="3586412"/>
                </a:lnTo>
                <a:lnTo>
                  <a:pt x="134221" y="3569719"/>
                </a:lnTo>
                <a:lnTo>
                  <a:pt x="133795" y="3568021"/>
                </a:lnTo>
                <a:lnTo>
                  <a:pt x="130189" y="3553678"/>
                </a:lnTo>
                <a:lnTo>
                  <a:pt x="129827" y="3552249"/>
                </a:lnTo>
                <a:lnTo>
                  <a:pt x="122183" y="3542019"/>
                </a:lnTo>
                <a:lnTo>
                  <a:pt x="112426" y="3531201"/>
                </a:lnTo>
                <a:lnTo>
                  <a:pt x="105626" y="3496391"/>
                </a:lnTo>
                <a:lnTo>
                  <a:pt x="111971" y="3486850"/>
                </a:lnTo>
                <a:lnTo>
                  <a:pt x="106910" y="3476412"/>
                </a:lnTo>
                <a:cubicBezTo>
                  <a:pt x="105781" y="3466028"/>
                  <a:pt x="105824" y="3433967"/>
                  <a:pt x="105209" y="3424545"/>
                </a:cubicBezTo>
                <a:lnTo>
                  <a:pt x="103215" y="3419880"/>
                </a:lnTo>
                <a:lnTo>
                  <a:pt x="104953" y="3415218"/>
                </a:lnTo>
                <a:lnTo>
                  <a:pt x="101255" y="3409825"/>
                </a:lnTo>
                <a:lnTo>
                  <a:pt x="103044" y="3407057"/>
                </a:lnTo>
                <a:lnTo>
                  <a:pt x="89764" y="3378959"/>
                </a:lnTo>
                <a:lnTo>
                  <a:pt x="83991" y="3362948"/>
                </a:lnTo>
                <a:lnTo>
                  <a:pt x="66858" y="3332072"/>
                </a:lnTo>
                <a:lnTo>
                  <a:pt x="69057" y="3325671"/>
                </a:lnTo>
                <a:lnTo>
                  <a:pt x="51631" y="3278130"/>
                </a:lnTo>
                <a:lnTo>
                  <a:pt x="53959" y="3277179"/>
                </a:lnTo>
                <a:lnTo>
                  <a:pt x="60205" y="3262610"/>
                </a:lnTo>
                <a:lnTo>
                  <a:pt x="58998" y="3258677"/>
                </a:lnTo>
                <a:cubicBezTo>
                  <a:pt x="46010" y="3210316"/>
                  <a:pt x="80872" y="3236545"/>
                  <a:pt x="45170" y="3180546"/>
                </a:cubicBezTo>
                <a:cubicBezTo>
                  <a:pt x="53643" y="3171780"/>
                  <a:pt x="52550" y="3163902"/>
                  <a:pt x="45228" y="3151828"/>
                </a:cubicBezTo>
                <a:cubicBezTo>
                  <a:pt x="39651" y="3128169"/>
                  <a:pt x="64667" y="3124610"/>
                  <a:pt x="45020" y="3103777"/>
                </a:cubicBezTo>
                <a:cubicBezTo>
                  <a:pt x="59127" y="3105196"/>
                  <a:pt x="41123" y="3057428"/>
                  <a:pt x="57092" y="3065434"/>
                </a:cubicBezTo>
                <a:cubicBezTo>
                  <a:pt x="55435" y="3051512"/>
                  <a:pt x="40803" y="3032637"/>
                  <a:pt x="35088" y="3020247"/>
                </a:cubicBezTo>
                <a:cubicBezTo>
                  <a:pt x="32503" y="3002537"/>
                  <a:pt x="18197" y="3001119"/>
                  <a:pt x="22803" y="2991092"/>
                </a:cubicBezTo>
                <a:cubicBezTo>
                  <a:pt x="24338" y="2987749"/>
                  <a:pt x="27975" y="2983455"/>
                  <a:pt x="34850" y="2977278"/>
                </a:cubicBezTo>
                <a:cubicBezTo>
                  <a:pt x="22587" y="2954448"/>
                  <a:pt x="35600" y="2946689"/>
                  <a:pt x="36223" y="2911749"/>
                </a:cubicBezTo>
                <a:cubicBezTo>
                  <a:pt x="35158" y="2886513"/>
                  <a:pt x="29761" y="2843788"/>
                  <a:pt x="28462" y="2825860"/>
                </a:cubicBezTo>
                <a:cubicBezTo>
                  <a:pt x="28449" y="2818634"/>
                  <a:pt x="28437" y="2811409"/>
                  <a:pt x="28424" y="2804183"/>
                </a:cubicBezTo>
                <a:lnTo>
                  <a:pt x="21292" y="2790136"/>
                </a:lnTo>
                <a:lnTo>
                  <a:pt x="16179" y="2760208"/>
                </a:lnTo>
                <a:lnTo>
                  <a:pt x="22858" y="2751112"/>
                </a:lnTo>
                <a:lnTo>
                  <a:pt x="18505" y="2740278"/>
                </a:lnTo>
                <a:lnTo>
                  <a:pt x="22482" y="2726489"/>
                </a:lnTo>
                <a:lnTo>
                  <a:pt x="18175" y="2725052"/>
                </a:lnTo>
                <a:lnTo>
                  <a:pt x="10521" y="2715895"/>
                </a:lnTo>
                <a:lnTo>
                  <a:pt x="25499" y="2665666"/>
                </a:lnTo>
                <a:lnTo>
                  <a:pt x="30658" y="2635351"/>
                </a:lnTo>
                <a:cubicBezTo>
                  <a:pt x="30723" y="2625597"/>
                  <a:pt x="30791" y="2615842"/>
                  <a:pt x="30857" y="2606088"/>
                </a:cubicBezTo>
                <a:lnTo>
                  <a:pt x="37532" y="2596456"/>
                </a:lnTo>
                <a:cubicBezTo>
                  <a:pt x="41239" y="2582253"/>
                  <a:pt x="34640" y="2564757"/>
                  <a:pt x="36511" y="2549900"/>
                </a:cubicBezTo>
                <a:lnTo>
                  <a:pt x="53712" y="2496499"/>
                </a:lnTo>
                <a:cubicBezTo>
                  <a:pt x="53527" y="2492743"/>
                  <a:pt x="64725" y="2449625"/>
                  <a:pt x="64540" y="2445869"/>
                </a:cubicBezTo>
                <a:cubicBezTo>
                  <a:pt x="61940" y="2441580"/>
                  <a:pt x="65575" y="2413465"/>
                  <a:pt x="64348" y="2408995"/>
                </a:cubicBezTo>
                <a:cubicBezTo>
                  <a:pt x="100333" y="2407546"/>
                  <a:pt x="71752" y="2329020"/>
                  <a:pt x="101725" y="2335735"/>
                </a:cubicBezTo>
                <a:cubicBezTo>
                  <a:pt x="120512" y="2299003"/>
                  <a:pt x="138791" y="2291744"/>
                  <a:pt x="147278" y="2260088"/>
                </a:cubicBezTo>
                <a:cubicBezTo>
                  <a:pt x="152668" y="2224200"/>
                  <a:pt x="143589" y="2220953"/>
                  <a:pt x="152643" y="2193455"/>
                </a:cubicBezTo>
                <a:cubicBezTo>
                  <a:pt x="152701" y="2159228"/>
                  <a:pt x="131577" y="2138038"/>
                  <a:pt x="161815" y="2107942"/>
                </a:cubicBezTo>
                <a:lnTo>
                  <a:pt x="168884" y="2024270"/>
                </a:lnTo>
                <a:lnTo>
                  <a:pt x="210800" y="1969445"/>
                </a:lnTo>
                <a:lnTo>
                  <a:pt x="215063" y="1961162"/>
                </a:lnTo>
                <a:lnTo>
                  <a:pt x="226767" y="1945112"/>
                </a:lnTo>
                <a:lnTo>
                  <a:pt x="225906" y="1942021"/>
                </a:lnTo>
                <a:lnTo>
                  <a:pt x="220555" y="1935584"/>
                </a:lnTo>
                <a:cubicBezTo>
                  <a:pt x="220179" y="1930292"/>
                  <a:pt x="223282" y="1914884"/>
                  <a:pt x="223648" y="1910265"/>
                </a:cubicBezTo>
                <a:cubicBezTo>
                  <a:pt x="221934" y="1909994"/>
                  <a:pt x="221895" y="1909162"/>
                  <a:pt x="222758" y="1907867"/>
                </a:cubicBezTo>
                <a:lnTo>
                  <a:pt x="229387" y="1899379"/>
                </a:lnTo>
                <a:lnTo>
                  <a:pt x="231548" y="1895114"/>
                </a:lnTo>
                <a:lnTo>
                  <a:pt x="216553" y="1892417"/>
                </a:lnTo>
                <a:cubicBezTo>
                  <a:pt x="209075" y="1884999"/>
                  <a:pt x="222114" y="1866643"/>
                  <a:pt x="209739" y="1861483"/>
                </a:cubicBezTo>
                <a:cubicBezTo>
                  <a:pt x="214584" y="1853278"/>
                  <a:pt x="219066" y="1844665"/>
                  <a:pt x="222950" y="1835810"/>
                </a:cubicBezTo>
                <a:lnTo>
                  <a:pt x="224812" y="1830569"/>
                </a:lnTo>
                <a:lnTo>
                  <a:pt x="224522" y="1830429"/>
                </a:lnTo>
                <a:cubicBezTo>
                  <a:pt x="224224" y="1829219"/>
                  <a:pt x="224571" y="1827468"/>
                  <a:pt x="225830" y="1824832"/>
                </a:cubicBezTo>
                <a:lnTo>
                  <a:pt x="228207" y="1821003"/>
                </a:lnTo>
                <a:lnTo>
                  <a:pt x="230878" y="1807109"/>
                </a:lnTo>
                <a:lnTo>
                  <a:pt x="227355" y="1805316"/>
                </a:lnTo>
                <a:lnTo>
                  <a:pt x="228132" y="1804434"/>
                </a:lnTo>
                <a:cubicBezTo>
                  <a:pt x="237533" y="1798221"/>
                  <a:pt x="248274" y="1797417"/>
                  <a:pt x="223762" y="1784314"/>
                </a:cubicBezTo>
                <a:cubicBezTo>
                  <a:pt x="240655" y="1769422"/>
                  <a:pt x="224912" y="1763793"/>
                  <a:pt x="226521" y="1740358"/>
                </a:cubicBezTo>
                <a:cubicBezTo>
                  <a:pt x="240385" y="1732435"/>
                  <a:pt x="239102" y="1724301"/>
                  <a:pt x="233164" y="1715685"/>
                </a:cubicBezTo>
                <a:cubicBezTo>
                  <a:pt x="245499" y="1694404"/>
                  <a:pt x="240415" y="1672675"/>
                  <a:pt x="245819" y="1647555"/>
                </a:cubicBezTo>
                <a:cubicBezTo>
                  <a:pt x="268668" y="1622803"/>
                  <a:pt x="248434" y="1605585"/>
                  <a:pt x="254317" y="1578752"/>
                </a:cubicBezTo>
                <a:lnTo>
                  <a:pt x="249918" y="1546022"/>
                </a:lnTo>
                <a:cubicBezTo>
                  <a:pt x="251996" y="1543635"/>
                  <a:pt x="248777" y="1521210"/>
                  <a:pt x="248927" y="1519929"/>
                </a:cubicBezTo>
                <a:lnTo>
                  <a:pt x="248704" y="1519731"/>
                </a:lnTo>
                <a:lnTo>
                  <a:pt x="252245" y="1514846"/>
                </a:lnTo>
                <a:cubicBezTo>
                  <a:pt x="255314" y="1501295"/>
                  <a:pt x="252199" y="1477394"/>
                  <a:pt x="254681" y="1463304"/>
                </a:cubicBezTo>
                <a:cubicBezTo>
                  <a:pt x="257024" y="1459891"/>
                  <a:pt x="268983" y="1432466"/>
                  <a:pt x="267138" y="1430305"/>
                </a:cubicBezTo>
                <a:lnTo>
                  <a:pt x="266110" y="1429568"/>
                </a:lnTo>
                <a:lnTo>
                  <a:pt x="286784" y="1404045"/>
                </a:lnTo>
                <a:lnTo>
                  <a:pt x="294521" y="1360879"/>
                </a:lnTo>
                <a:lnTo>
                  <a:pt x="324750" y="1301993"/>
                </a:lnTo>
                <a:lnTo>
                  <a:pt x="328780" y="1210776"/>
                </a:lnTo>
                <a:cubicBezTo>
                  <a:pt x="344171" y="1197232"/>
                  <a:pt x="343390" y="1192124"/>
                  <a:pt x="346123" y="1157176"/>
                </a:cubicBezTo>
                <a:cubicBezTo>
                  <a:pt x="359383" y="1110140"/>
                  <a:pt x="355619" y="1111028"/>
                  <a:pt x="349331" y="1063288"/>
                </a:cubicBezTo>
                <a:cubicBezTo>
                  <a:pt x="364194" y="1005331"/>
                  <a:pt x="362778" y="969963"/>
                  <a:pt x="431245" y="889417"/>
                </a:cubicBezTo>
                <a:lnTo>
                  <a:pt x="459477" y="816346"/>
                </a:lnTo>
                <a:cubicBezTo>
                  <a:pt x="465006" y="808083"/>
                  <a:pt x="496978" y="764380"/>
                  <a:pt x="489268" y="752692"/>
                </a:cubicBezTo>
                <a:lnTo>
                  <a:pt x="505368" y="724368"/>
                </a:lnTo>
                <a:lnTo>
                  <a:pt x="511178" y="722494"/>
                </a:lnTo>
                <a:lnTo>
                  <a:pt x="514451" y="717531"/>
                </a:lnTo>
                <a:cubicBezTo>
                  <a:pt x="514171" y="710761"/>
                  <a:pt x="513893" y="703992"/>
                  <a:pt x="513612" y="697222"/>
                </a:cubicBezTo>
                <a:cubicBezTo>
                  <a:pt x="513272" y="693376"/>
                  <a:pt x="513720" y="690905"/>
                  <a:pt x="514772" y="689289"/>
                </a:cubicBezTo>
                <a:lnTo>
                  <a:pt x="515249" y="689151"/>
                </a:lnTo>
                <a:cubicBezTo>
                  <a:pt x="515320" y="686637"/>
                  <a:pt x="515389" y="684122"/>
                  <a:pt x="515461" y="681608"/>
                </a:cubicBezTo>
                <a:cubicBezTo>
                  <a:pt x="522970" y="666964"/>
                  <a:pt x="551123" y="617831"/>
                  <a:pt x="560298" y="601285"/>
                </a:cubicBezTo>
                <a:cubicBezTo>
                  <a:pt x="558549" y="585107"/>
                  <a:pt x="540289" y="573171"/>
                  <a:pt x="570504" y="582332"/>
                </a:cubicBezTo>
                <a:cubicBezTo>
                  <a:pt x="570816" y="577121"/>
                  <a:pt x="573898" y="574271"/>
                  <a:pt x="578347" y="572511"/>
                </a:cubicBezTo>
                <a:lnTo>
                  <a:pt x="580375" y="572092"/>
                </a:lnTo>
                <a:lnTo>
                  <a:pt x="575722" y="536015"/>
                </a:lnTo>
                <a:lnTo>
                  <a:pt x="578705" y="531675"/>
                </a:lnTo>
                <a:lnTo>
                  <a:pt x="564084" y="491380"/>
                </a:lnTo>
                <a:cubicBezTo>
                  <a:pt x="560969" y="487340"/>
                  <a:pt x="560134" y="482008"/>
                  <a:pt x="564457" y="473782"/>
                </a:cubicBezTo>
                <a:lnTo>
                  <a:pt x="566413" y="472000"/>
                </a:lnTo>
                <a:lnTo>
                  <a:pt x="584600" y="354566"/>
                </a:lnTo>
                <a:cubicBezTo>
                  <a:pt x="586100" y="325288"/>
                  <a:pt x="584583" y="317533"/>
                  <a:pt x="588077" y="265704"/>
                </a:cubicBezTo>
                <a:cubicBezTo>
                  <a:pt x="588008" y="205530"/>
                  <a:pt x="578491" y="226511"/>
                  <a:pt x="580576" y="187093"/>
                </a:cubicBezTo>
                <a:cubicBezTo>
                  <a:pt x="579265" y="162458"/>
                  <a:pt x="569240" y="117589"/>
                  <a:pt x="587928" y="130336"/>
                </a:cubicBezTo>
                <a:cubicBezTo>
                  <a:pt x="552635" y="69804"/>
                  <a:pt x="604651" y="82036"/>
                  <a:pt x="593881" y="17287"/>
                </a:cubicBezTo>
                <a:cubicBezTo>
                  <a:pt x="600399" y="13784"/>
                  <a:pt x="605413" y="8440"/>
                  <a:pt x="609224" y="17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9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958323" y="958789"/>
            <a:ext cx="5357715" cy="536027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99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DEMO</a:t>
            </a:r>
          </a:p>
        </p:txBody>
      </p:sp>
      <p:sp>
        <p:nvSpPr>
          <p:cNvPr id="16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4917" y="6613900"/>
            <a:ext cx="4882642" cy="27432"/>
          </a:xfrm>
          <a:custGeom>
            <a:avLst/>
            <a:gdLst>
              <a:gd name="connsiteX0" fmla="*/ 0 w 4882642"/>
              <a:gd name="connsiteY0" fmla="*/ 0 h 27432"/>
              <a:gd name="connsiteX1" fmla="*/ 648694 w 4882642"/>
              <a:gd name="connsiteY1" fmla="*/ 0 h 27432"/>
              <a:gd name="connsiteX2" fmla="*/ 1199735 w 4882642"/>
              <a:gd name="connsiteY2" fmla="*/ 0 h 27432"/>
              <a:gd name="connsiteX3" fmla="*/ 1799602 w 4882642"/>
              <a:gd name="connsiteY3" fmla="*/ 0 h 27432"/>
              <a:gd name="connsiteX4" fmla="*/ 2545949 w 4882642"/>
              <a:gd name="connsiteY4" fmla="*/ 0 h 27432"/>
              <a:gd name="connsiteX5" fmla="*/ 3194643 w 4882642"/>
              <a:gd name="connsiteY5" fmla="*/ 0 h 27432"/>
              <a:gd name="connsiteX6" fmla="*/ 3794510 w 4882642"/>
              <a:gd name="connsiteY6" fmla="*/ 0 h 27432"/>
              <a:gd name="connsiteX7" fmla="*/ 4882642 w 4882642"/>
              <a:gd name="connsiteY7" fmla="*/ 0 h 27432"/>
              <a:gd name="connsiteX8" fmla="*/ 4882642 w 4882642"/>
              <a:gd name="connsiteY8" fmla="*/ 27432 h 27432"/>
              <a:gd name="connsiteX9" fmla="*/ 4185122 w 4882642"/>
              <a:gd name="connsiteY9" fmla="*/ 27432 h 27432"/>
              <a:gd name="connsiteX10" fmla="*/ 3585254 w 4882642"/>
              <a:gd name="connsiteY10" fmla="*/ 27432 h 27432"/>
              <a:gd name="connsiteX11" fmla="*/ 2790081 w 4882642"/>
              <a:gd name="connsiteY11" fmla="*/ 27432 h 27432"/>
              <a:gd name="connsiteX12" fmla="*/ 2141387 w 4882642"/>
              <a:gd name="connsiteY12" fmla="*/ 27432 h 27432"/>
              <a:gd name="connsiteX13" fmla="*/ 1590346 w 4882642"/>
              <a:gd name="connsiteY13" fmla="*/ 27432 h 27432"/>
              <a:gd name="connsiteX14" fmla="*/ 844000 w 4882642"/>
              <a:gd name="connsiteY14" fmla="*/ 27432 h 27432"/>
              <a:gd name="connsiteX15" fmla="*/ 0 w 4882642"/>
              <a:gd name="connsiteY15" fmla="*/ 27432 h 27432"/>
              <a:gd name="connsiteX16" fmla="*/ 0 w 4882642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882642" h="27432" fill="none" extrusionOk="0">
                <a:moveTo>
                  <a:pt x="0" y="0"/>
                </a:moveTo>
                <a:cubicBezTo>
                  <a:pt x="283896" y="15806"/>
                  <a:pt x="476914" y="-5705"/>
                  <a:pt x="648694" y="0"/>
                </a:cubicBezTo>
                <a:cubicBezTo>
                  <a:pt x="820474" y="5705"/>
                  <a:pt x="992491" y="-2560"/>
                  <a:pt x="1199735" y="0"/>
                </a:cubicBezTo>
                <a:cubicBezTo>
                  <a:pt x="1406979" y="2560"/>
                  <a:pt x="1535106" y="-12373"/>
                  <a:pt x="1799602" y="0"/>
                </a:cubicBezTo>
                <a:cubicBezTo>
                  <a:pt x="2064098" y="12373"/>
                  <a:pt x="2220857" y="34016"/>
                  <a:pt x="2545949" y="0"/>
                </a:cubicBezTo>
                <a:cubicBezTo>
                  <a:pt x="2871041" y="-34016"/>
                  <a:pt x="2930967" y="-6551"/>
                  <a:pt x="3194643" y="0"/>
                </a:cubicBezTo>
                <a:cubicBezTo>
                  <a:pt x="3458319" y="6551"/>
                  <a:pt x="3590719" y="-27970"/>
                  <a:pt x="3794510" y="0"/>
                </a:cubicBezTo>
                <a:cubicBezTo>
                  <a:pt x="3998301" y="27970"/>
                  <a:pt x="4343090" y="-39667"/>
                  <a:pt x="4882642" y="0"/>
                </a:cubicBezTo>
                <a:cubicBezTo>
                  <a:pt x="4881669" y="8304"/>
                  <a:pt x="4882164" y="21512"/>
                  <a:pt x="4882642" y="27432"/>
                </a:cubicBezTo>
                <a:cubicBezTo>
                  <a:pt x="4608564" y="7308"/>
                  <a:pt x="4394312" y="56256"/>
                  <a:pt x="4185122" y="27432"/>
                </a:cubicBezTo>
                <a:cubicBezTo>
                  <a:pt x="3975932" y="-1392"/>
                  <a:pt x="3827783" y="51583"/>
                  <a:pt x="3585254" y="27432"/>
                </a:cubicBezTo>
                <a:cubicBezTo>
                  <a:pt x="3342725" y="3281"/>
                  <a:pt x="3165015" y="17373"/>
                  <a:pt x="2790081" y="27432"/>
                </a:cubicBezTo>
                <a:cubicBezTo>
                  <a:pt x="2415147" y="37491"/>
                  <a:pt x="2453830" y="6816"/>
                  <a:pt x="2141387" y="27432"/>
                </a:cubicBezTo>
                <a:cubicBezTo>
                  <a:pt x="1828944" y="48048"/>
                  <a:pt x="1774219" y="17790"/>
                  <a:pt x="1590346" y="27432"/>
                </a:cubicBezTo>
                <a:cubicBezTo>
                  <a:pt x="1406473" y="37074"/>
                  <a:pt x="1200327" y="18527"/>
                  <a:pt x="844000" y="27432"/>
                </a:cubicBezTo>
                <a:cubicBezTo>
                  <a:pt x="487673" y="36337"/>
                  <a:pt x="322314" y="2648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882642" h="27432" stroke="0" extrusionOk="0">
                <a:moveTo>
                  <a:pt x="0" y="0"/>
                </a:moveTo>
                <a:cubicBezTo>
                  <a:pt x="238803" y="9040"/>
                  <a:pt x="494861" y="-4831"/>
                  <a:pt x="648694" y="0"/>
                </a:cubicBezTo>
                <a:cubicBezTo>
                  <a:pt x="802527" y="4831"/>
                  <a:pt x="991643" y="12575"/>
                  <a:pt x="1199735" y="0"/>
                </a:cubicBezTo>
                <a:cubicBezTo>
                  <a:pt x="1407827" y="-12575"/>
                  <a:pt x="1757315" y="9056"/>
                  <a:pt x="1994908" y="0"/>
                </a:cubicBezTo>
                <a:cubicBezTo>
                  <a:pt x="2232501" y="-9056"/>
                  <a:pt x="2370188" y="18797"/>
                  <a:pt x="2643602" y="0"/>
                </a:cubicBezTo>
                <a:cubicBezTo>
                  <a:pt x="2917016" y="-18797"/>
                  <a:pt x="3036387" y="10091"/>
                  <a:pt x="3292296" y="0"/>
                </a:cubicBezTo>
                <a:cubicBezTo>
                  <a:pt x="3548205" y="-10091"/>
                  <a:pt x="3892824" y="6516"/>
                  <a:pt x="4087469" y="0"/>
                </a:cubicBezTo>
                <a:cubicBezTo>
                  <a:pt x="4282114" y="-6516"/>
                  <a:pt x="4487997" y="-16222"/>
                  <a:pt x="4882642" y="0"/>
                </a:cubicBezTo>
                <a:cubicBezTo>
                  <a:pt x="4883127" y="9333"/>
                  <a:pt x="4883920" y="19699"/>
                  <a:pt x="4882642" y="27432"/>
                </a:cubicBezTo>
                <a:cubicBezTo>
                  <a:pt x="4665479" y="53358"/>
                  <a:pt x="4455363" y="34051"/>
                  <a:pt x="4282775" y="27432"/>
                </a:cubicBezTo>
                <a:cubicBezTo>
                  <a:pt x="4110187" y="20813"/>
                  <a:pt x="3781952" y="37808"/>
                  <a:pt x="3585254" y="27432"/>
                </a:cubicBezTo>
                <a:cubicBezTo>
                  <a:pt x="3388556" y="17056"/>
                  <a:pt x="3084641" y="41802"/>
                  <a:pt x="2887734" y="27432"/>
                </a:cubicBezTo>
                <a:cubicBezTo>
                  <a:pt x="2690827" y="13062"/>
                  <a:pt x="2491613" y="5294"/>
                  <a:pt x="2239040" y="27432"/>
                </a:cubicBezTo>
                <a:cubicBezTo>
                  <a:pt x="1986467" y="49570"/>
                  <a:pt x="1795483" y="63015"/>
                  <a:pt x="1443867" y="27432"/>
                </a:cubicBezTo>
                <a:cubicBezTo>
                  <a:pt x="1092251" y="-8151"/>
                  <a:pt x="850619" y="43704"/>
                  <a:pt x="648694" y="27432"/>
                </a:cubicBezTo>
                <a:cubicBezTo>
                  <a:pt x="446769" y="11160"/>
                  <a:pt x="306471" y="26408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close-up of people looking at graphs&#10;&#10;Description automatically generated">
            <a:extLst>
              <a:ext uri="{FF2B5EF4-FFF2-40B4-BE49-F238E27FC236}">
                <a16:creationId xmlns:a16="http://schemas.microsoft.com/office/drawing/2014/main" id="{5F2B798F-B69F-4518-8922-D48A02C68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1444" y="1511109"/>
            <a:ext cx="10821924" cy="722363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532" r="-6532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028700" y="372812"/>
            <a:ext cx="16962448" cy="9541377"/>
            <a:chOff x="0" y="0"/>
            <a:chExt cx="6570580" cy="369595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570580" cy="3695952"/>
            </a:xfrm>
            <a:custGeom>
              <a:avLst/>
              <a:gdLst/>
              <a:ahLst/>
              <a:cxnLst/>
              <a:rect l="l" t="t" r="r" b="b"/>
              <a:pathLst>
                <a:path w="6570580" h="3695952">
                  <a:moveTo>
                    <a:pt x="0" y="0"/>
                  </a:moveTo>
                  <a:lnTo>
                    <a:pt x="6570580" y="0"/>
                  </a:lnTo>
                  <a:lnTo>
                    <a:pt x="6570580" y="3695952"/>
                  </a:lnTo>
                  <a:lnTo>
                    <a:pt x="0" y="3695952"/>
                  </a:lnTo>
                  <a:close/>
                </a:path>
              </a:pathLst>
            </a:custGeom>
            <a:solidFill>
              <a:srgbClr val="0466C8">
                <a:alpha val="73725"/>
              </a:srgbClr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7682163" y="2433479"/>
            <a:ext cx="2923674" cy="2923674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Freeform 7"/>
          <p:cNvSpPr/>
          <p:nvPr/>
        </p:nvSpPr>
        <p:spPr>
          <a:xfrm>
            <a:off x="8476221" y="3180767"/>
            <a:ext cx="1335557" cy="1429098"/>
          </a:xfrm>
          <a:custGeom>
            <a:avLst/>
            <a:gdLst/>
            <a:ahLst/>
            <a:cxnLst/>
            <a:rect l="l" t="t" r="r" b="b"/>
            <a:pathLst>
              <a:path w="1335557" h="1429098">
                <a:moveTo>
                  <a:pt x="0" y="0"/>
                </a:moveTo>
                <a:lnTo>
                  <a:pt x="1335558" y="0"/>
                </a:lnTo>
                <a:lnTo>
                  <a:pt x="1335558" y="1429098"/>
                </a:lnTo>
                <a:lnTo>
                  <a:pt x="0" y="14290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4719613" y="5663958"/>
            <a:ext cx="8848774" cy="2189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44"/>
              </a:lnSpc>
            </a:pPr>
            <a:r>
              <a:rPr lang="en-US" sz="8529" dirty="0">
                <a:solidFill>
                  <a:srgbClr val="FFFFFF"/>
                </a:solidFill>
                <a:latin typeface="IBM Plex Sans Bold"/>
              </a:rPr>
              <a:t>THANKS FOR</a:t>
            </a:r>
          </a:p>
          <a:p>
            <a:pPr algn="ctr">
              <a:lnSpc>
                <a:spcPts val="8444"/>
              </a:lnSpc>
            </a:pPr>
            <a:r>
              <a:rPr lang="en-US" sz="8529" dirty="0">
                <a:solidFill>
                  <a:srgbClr val="FFFFFF"/>
                </a:solidFill>
                <a:latin typeface="IBM Plex Sans Bold"/>
              </a:rPr>
              <a:t>WATCHING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500B4A4-B1F1-41EA-886A-B8A210DBCA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7542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E55A99C-0BDC-4DBE-8E40-9FA66F629F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337310"/>
            <a:ext cx="1083564" cy="7606665"/>
          </a:xfrm>
          <a:prstGeom prst="rect">
            <a:avLst/>
          </a:prstGeom>
          <a:solidFill>
            <a:srgbClr val="4C52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AutoShape 2"/>
          <p:cNvSpPr/>
          <p:nvPr/>
        </p:nvSpPr>
        <p:spPr>
          <a:xfrm>
            <a:off x="1942268" y="4948256"/>
            <a:ext cx="14207001" cy="3995719"/>
          </a:xfrm>
          <a:prstGeom prst="rect">
            <a:avLst/>
          </a:prstGeom>
          <a:solidFill>
            <a:srgbClr val="F3F3F3"/>
          </a:solid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2303128" y="3572993"/>
            <a:ext cx="7554186" cy="4591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704088">
              <a:lnSpc>
                <a:spcPts val="6352"/>
              </a:lnSpc>
              <a:spcAft>
                <a:spcPts val="600"/>
              </a:spcAft>
            </a:pPr>
            <a:r>
              <a:rPr lang="en-US" sz="5293" kern="1200" dirty="0" err="1">
                <a:solidFill>
                  <a:srgbClr val="242423"/>
                </a:solidFill>
                <a:latin typeface="Fira Sans"/>
                <a:ea typeface="+mn-ea"/>
                <a:cs typeface="+mn-cs"/>
              </a:rPr>
              <a:t>Nhóm</a:t>
            </a:r>
            <a:r>
              <a:rPr lang="en-US" sz="5293" kern="1200" dirty="0">
                <a:solidFill>
                  <a:srgbClr val="242423"/>
                </a:solidFill>
                <a:latin typeface="Fira Sans"/>
                <a:ea typeface="+mn-ea"/>
                <a:cs typeface="+mn-cs"/>
              </a:rPr>
              <a:t> 4:</a:t>
            </a:r>
          </a:p>
          <a:p>
            <a:pPr defTabSz="704088">
              <a:lnSpc>
                <a:spcPts val="6352"/>
              </a:lnSpc>
              <a:spcAft>
                <a:spcPts val="600"/>
              </a:spcAft>
            </a:pPr>
            <a:endParaRPr lang="en-US" sz="5293" kern="1200" dirty="0">
              <a:solidFill>
                <a:srgbClr val="242423"/>
              </a:solidFill>
              <a:latin typeface="Fira Sans"/>
              <a:ea typeface="+mn-ea"/>
              <a:cs typeface="+mn-cs"/>
            </a:endParaRPr>
          </a:p>
          <a:p>
            <a:pPr defTabSz="704088">
              <a:lnSpc>
                <a:spcPts val="5026"/>
              </a:lnSpc>
              <a:spcAft>
                <a:spcPts val="600"/>
              </a:spcAft>
            </a:pPr>
            <a:r>
              <a:rPr lang="en-US" sz="4188" kern="1200" dirty="0">
                <a:solidFill>
                  <a:srgbClr val="242423"/>
                </a:solidFill>
                <a:latin typeface="Fira Sans"/>
                <a:ea typeface="+mn-ea"/>
                <a:cs typeface="+mn-cs"/>
              </a:rPr>
              <a:t>Võ </a:t>
            </a:r>
            <a:r>
              <a:rPr lang="en-US" sz="4188" kern="1200" dirty="0" err="1">
                <a:solidFill>
                  <a:srgbClr val="242423"/>
                </a:solidFill>
                <a:latin typeface="Fira Sans"/>
                <a:ea typeface="+mn-ea"/>
                <a:cs typeface="+mn-cs"/>
              </a:rPr>
              <a:t>Đăng</a:t>
            </a:r>
            <a:r>
              <a:rPr lang="en-US" sz="4188" kern="1200" dirty="0">
                <a:solidFill>
                  <a:srgbClr val="242423"/>
                </a:solidFill>
                <a:latin typeface="Fira Sans"/>
                <a:ea typeface="+mn-ea"/>
                <a:cs typeface="+mn-cs"/>
              </a:rPr>
              <a:t> Quang - 3120410429</a:t>
            </a:r>
          </a:p>
          <a:p>
            <a:pPr defTabSz="704088">
              <a:lnSpc>
                <a:spcPts val="5026"/>
              </a:lnSpc>
              <a:spcAft>
                <a:spcPts val="600"/>
              </a:spcAft>
            </a:pPr>
            <a:r>
              <a:rPr lang="en-US" sz="4188" kern="1200" dirty="0" err="1">
                <a:solidFill>
                  <a:srgbClr val="242423"/>
                </a:solidFill>
                <a:latin typeface="Fira Sans"/>
                <a:ea typeface="+mn-ea"/>
                <a:cs typeface="+mn-cs"/>
              </a:rPr>
              <a:t>Trần</a:t>
            </a:r>
            <a:r>
              <a:rPr lang="en-US" sz="4188" kern="1200" dirty="0">
                <a:solidFill>
                  <a:srgbClr val="242423"/>
                </a:solidFill>
                <a:latin typeface="Fira Sans"/>
                <a:ea typeface="+mn-ea"/>
                <a:cs typeface="+mn-cs"/>
              </a:rPr>
              <a:t> </a:t>
            </a:r>
            <a:r>
              <a:rPr lang="en-US" sz="4188" kern="1200" dirty="0" err="1">
                <a:solidFill>
                  <a:srgbClr val="242423"/>
                </a:solidFill>
                <a:latin typeface="Fira Sans"/>
                <a:ea typeface="+mn-ea"/>
                <a:cs typeface="+mn-cs"/>
              </a:rPr>
              <a:t>Nguyên</a:t>
            </a:r>
            <a:r>
              <a:rPr lang="en-US" sz="4188" kern="1200" dirty="0">
                <a:solidFill>
                  <a:srgbClr val="242423"/>
                </a:solidFill>
                <a:latin typeface="Fira Sans"/>
                <a:ea typeface="+mn-ea"/>
                <a:cs typeface="+mn-cs"/>
              </a:rPr>
              <a:t> </a:t>
            </a:r>
            <a:r>
              <a:rPr lang="en-US" sz="4188" kern="1200" dirty="0" err="1">
                <a:solidFill>
                  <a:srgbClr val="242423"/>
                </a:solidFill>
                <a:latin typeface="Fira Sans"/>
                <a:ea typeface="+mn-ea"/>
                <a:cs typeface="+mn-cs"/>
              </a:rPr>
              <a:t>Lộc</a:t>
            </a:r>
            <a:r>
              <a:rPr lang="en-US" sz="4188" kern="1200" dirty="0">
                <a:solidFill>
                  <a:srgbClr val="242423"/>
                </a:solidFill>
                <a:latin typeface="Fira Sans"/>
                <a:ea typeface="+mn-ea"/>
                <a:cs typeface="+mn-cs"/>
              </a:rPr>
              <a:t> - 3120410297</a:t>
            </a:r>
          </a:p>
          <a:p>
            <a:pPr defTabSz="704088">
              <a:lnSpc>
                <a:spcPts val="5026"/>
              </a:lnSpc>
              <a:spcAft>
                <a:spcPts val="600"/>
              </a:spcAft>
            </a:pPr>
            <a:r>
              <a:rPr lang="en-US" sz="4188" kern="1200" dirty="0" err="1">
                <a:solidFill>
                  <a:srgbClr val="242423"/>
                </a:solidFill>
                <a:latin typeface="Fira Sans"/>
                <a:ea typeface="+mn-ea"/>
                <a:cs typeface="+mn-cs"/>
              </a:rPr>
              <a:t>Trịnh</a:t>
            </a:r>
            <a:r>
              <a:rPr lang="en-US" sz="4188" kern="1200" dirty="0">
                <a:solidFill>
                  <a:srgbClr val="242423"/>
                </a:solidFill>
                <a:latin typeface="Fira Sans"/>
                <a:ea typeface="+mn-ea"/>
                <a:cs typeface="+mn-cs"/>
              </a:rPr>
              <a:t> </a:t>
            </a:r>
            <a:r>
              <a:rPr lang="en-US" sz="4188" kern="1200" dirty="0" err="1">
                <a:solidFill>
                  <a:srgbClr val="242423"/>
                </a:solidFill>
                <a:latin typeface="Fira Sans"/>
                <a:ea typeface="+mn-ea"/>
                <a:cs typeface="+mn-cs"/>
              </a:rPr>
              <a:t>Hùng</a:t>
            </a:r>
            <a:r>
              <a:rPr lang="en-US" sz="4188" kern="1200" dirty="0">
                <a:solidFill>
                  <a:srgbClr val="242423"/>
                </a:solidFill>
                <a:latin typeface="Fira Sans"/>
                <a:ea typeface="+mn-ea"/>
                <a:cs typeface="+mn-cs"/>
              </a:rPr>
              <a:t> Thái - 3120410471</a:t>
            </a:r>
          </a:p>
          <a:p>
            <a:pPr defTabSz="704088">
              <a:lnSpc>
                <a:spcPts val="5026"/>
              </a:lnSpc>
              <a:spcAft>
                <a:spcPts val="600"/>
              </a:spcAft>
            </a:pPr>
            <a:r>
              <a:rPr lang="en-US" sz="4188" kern="1200" dirty="0" err="1">
                <a:solidFill>
                  <a:srgbClr val="242423"/>
                </a:solidFill>
                <a:latin typeface="Fira Sans"/>
                <a:ea typeface="+mn-ea"/>
                <a:cs typeface="+mn-cs"/>
              </a:rPr>
              <a:t>Phạm</a:t>
            </a:r>
            <a:r>
              <a:rPr lang="en-US" sz="4188" kern="1200" dirty="0">
                <a:solidFill>
                  <a:srgbClr val="242423"/>
                </a:solidFill>
                <a:latin typeface="Fira Sans"/>
                <a:ea typeface="+mn-ea"/>
                <a:cs typeface="+mn-cs"/>
              </a:rPr>
              <a:t> Minh </a:t>
            </a:r>
            <a:r>
              <a:rPr lang="en-US" sz="4188" kern="1200" dirty="0" err="1">
                <a:solidFill>
                  <a:srgbClr val="242423"/>
                </a:solidFill>
                <a:latin typeface="Fira Sans"/>
                <a:ea typeface="+mn-ea"/>
                <a:cs typeface="+mn-cs"/>
              </a:rPr>
              <a:t>Quân</a:t>
            </a:r>
            <a:r>
              <a:rPr lang="en-US" sz="4188" kern="1200" dirty="0">
                <a:solidFill>
                  <a:srgbClr val="242423"/>
                </a:solidFill>
                <a:latin typeface="Fira Sans"/>
                <a:ea typeface="+mn-ea"/>
                <a:cs typeface="+mn-cs"/>
              </a:rPr>
              <a:t> - 3120410438</a:t>
            </a:r>
            <a:endParaRPr lang="en-US" sz="5439" dirty="0">
              <a:solidFill>
                <a:srgbClr val="242423"/>
              </a:solidFill>
              <a:latin typeface="Fira Sans"/>
            </a:endParaRPr>
          </a:p>
        </p:txBody>
      </p:sp>
      <p:sp>
        <p:nvSpPr>
          <p:cNvPr id="10" name="Cloud 9">
            <a:extLst>
              <a:ext uri="{FF2B5EF4-FFF2-40B4-BE49-F238E27FC236}">
                <a16:creationId xmlns:a16="http://schemas.microsoft.com/office/drawing/2014/main" id="{7DB7D57A-1BD5-BA3F-DBB8-391CEDC75639}"/>
              </a:ext>
            </a:extLst>
          </p:cNvPr>
          <p:cNvSpPr/>
          <p:nvPr/>
        </p:nvSpPr>
        <p:spPr>
          <a:xfrm>
            <a:off x="10089707" y="99250"/>
            <a:ext cx="9048518" cy="7425912"/>
          </a:xfrm>
          <a:prstGeom prst="cloud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9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5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4917" y="3860634"/>
            <a:ext cx="4882642" cy="27432"/>
          </a:xfrm>
          <a:custGeom>
            <a:avLst/>
            <a:gdLst>
              <a:gd name="connsiteX0" fmla="*/ 0 w 4882642"/>
              <a:gd name="connsiteY0" fmla="*/ 0 h 27432"/>
              <a:gd name="connsiteX1" fmla="*/ 648694 w 4882642"/>
              <a:gd name="connsiteY1" fmla="*/ 0 h 27432"/>
              <a:gd name="connsiteX2" fmla="*/ 1199735 w 4882642"/>
              <a:gd name="connsiteY2" fmla="*/ 0 h 27432"/>
              <a:gd name="connsiteX3" fmla="*/ 1799602 w 4882642"/>
              <a:gd name="connsiteY3" fmla="*/ 0 h 27432"/>
              <a:gd name="connsiteX4" fmla="*/ 2545949 w 4882642"/>
              <a:gd name="connsiteY4" fmla="*/ 0 h 27432"/>
              <a:gd name="connsiteX5" fmla="*/ 3194643 w 4882642"/>
              <a:gd name="connsiteY5" fmla="*/ 0 h 27432"/>
              <a:gd name="connsiteX6" fmla="*/ 3794510 w 4882642"/>
              <a:gd name="connsiteY6" fmla="*/ 0 h 27432"/>
              <a:gd name="connsiteX7" fmla="*/ 4882642 w 4882642"/>
              <a:gd name="connsiteY7" fmla="*/ 0 h 27432"/>
              <a:gd name="connsiteX8" fmla="*/ 4882642 w 4882642"/>
              <a:gd name="connsiteY8" fmla="*/ 27432 h 27432"/>
              <a:gd name="connsiteX9" fmla="*/ 4185122 w 4882642"/>
              <a:gd name="connsiteY9" fmla="*/ 27432 h 27432"/>
              <a:gd name="connsiteX10" fmla="*/ 3585254 w 4882642"/>
              <a:gd name="connsiteY10" fmla="*/ 27432 h 27432"/>
              <a:gd name="connsiteX11" fmla="*/ 2790081 w 4882642"/>
              <a:gd name="connsiteY11" fmla="*/ 27432 h 27432"/>
              <a:gd name="connsiteX12" fmla="*/ 2141387 w 4882642"/>
              <a:gd name="connsiteY12" fmla="*/ 27432 h 27432"/>
              <a:gd name="connsiteX13" fmla="*/ 1590346 w 4882642"/>
              <a:gd name="connsiteY13" fmla="*/ 27432 h 27432"/>
              <a:gd name="connsiteX14" fmla="*/ 844000 w 4882642"/>
              <a:gd name="connsiteY14" fmla="*/ 27432 h 27432"/>
              <a:gd name="connsiteX15" fmla="*/ 0 w 4882642"/>
              <a:gd name="connsiteY15" fmla="*/ 27432 h 27432"/>
              <a:gd name="connsiteX16" fmla="*/ 0 w 4882642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882642" h="27432" fill="none" extrusionOk="0">
                <a:moveTo>
                  <a:pt x="0" y="0"/>
                </a:moveTo>
                <a:cubicBezTo>
                  <a:pt x="283896" y="15806"/>
                  <a:pt x="476914" y="-5705"/>
                  <a:pt x="648694" y="0"/>
                </a:cubicBezTo>
                <a:cubicBezTo>
                  <a:pt x="820474" y="5705"/>
                  <a:pt x="992491" y="-2560"/>
                  <a:pt x="1199735" y="0"/>
                </a:cubicBezTo>
                <a:cubicBezTo>
                  <a:pt x="1406979" y="2560"/>
                  <a:pt x="1535106" y="-12373"/>
                  <a:pt x="1799602" y="0"/>
                </a:cubicBezTo>
                <a:cubicBezTo>
                  <a:pt x="2064098" y="12373"/>
                  <a:pt x="2220857" y="34016"/>
                  <a:pt x="2545949" y="0"/>
                </a:cubicBezTo>
                <a:cubicBezTo>
                  <a:pt x="2871041" y="-34016"/>
                  <a:pt x="2930967" y="-6551"/>
                  <a:pt x="3194643" y="0"/>
                </a:cubicBezTo>
                <a:cubicBezTo>
                  <a:pt x="3458319" y="6551"/>
                  <a:pt x="3590719" y="-27970"/>
                  <a:pt x="3794510" y="0"/>
                </a:cubicBezTo>
                <a:cubicBezTo>
                  <a:pt x="3998301" y="27970"/>
                  <a:pt x="4343090" y="-39667"/>
                  <a:pt x="4882642" y="0"/>
                </a:cubicBezTo>
                <a:cubicBezTo>
                  <a:pt x="4881669" y="8304"/>
                  <a:pt x="4882164" y="21512"/>
                  <a:pt x="4882642" y="27432"/>
                </a:cubicBezTo>
                <a:cubicBezTo>
                  <a:pt x="4608564" y="7308"/>
                  <a:pt x="4394312" y="56256"/>
                  <a:pt x="4185122" y="27432"/>
                </a:cubicBezTo>
                <a:cubicBezTo>
                  <a:pt x="3975932" y="-1392"/>
                  <a:pt x="3827783" y="51583"/>
                  <a:pt x="3585254" y="27432"/>
                </a:cubicBezTo>
                <a:cubicBezTo>
                  <a:pt x="3342725" y="3281"/>
                  <a:pt x="3165015" y="17373"/>
                  <a:pt x="2790081" y="27432"/>
                </a:cubicBezTo>
                <a:cubicBezTo>
                  <a:pt x="2415147" y="37491"/>
                  <a:pt x="2453830" y="6816"/>
                  <a:pt x="2141387" y="27432"/>
                </a:cubicBezTo>
                <a:cubicBezTo>
                  <a:pt x="1828944" y="48048"/>
                  <a:pt x="1774219" y="17790"/>
                  <a:pt x="1590346" y="27432"/>
                </a:cubicBezTo>
                <a:cubicBezTo>
                  <a:pt x="1406473" y="37074"/>
                  <a:pt x="1200327" y="18527"/>
                  <a:pt x="844000" y="27432"/>
                </a:cubicBezTo>
                <a:cubicBezTo>
                  <a:pt x="487673" y="36337"/>
                  <a:pt x="322314" y="2648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882642" h="27432" stroke="0" extrusionOk="0">
                <a:moveTo>
                  <a:pt x="0" y="0"/>
                </a:moveTo>
                <a:cubicBezTo>
                  <a:pt x="238803" y="9040"/>
                  <a:pt x="494861" y="-4831"/>
                  <a:pt x="648694" y="0"/>
                </a:cubicBezTo>
                <a:cubicBezTo>
                  <a:pt x="802527" y="4831"/>
                  <a:pt x="991643" y="12575"/>
                  <a:pt x="1199735" y="0"/>
                </a:cubicBezTo>
                <a:cubicBezTo>
                  <a:pt x="1407827" y="-12575"/>
                  <a:pt x="1757315" y="9056"/>
                  <a:pt x="1994908" y="0"/>
                </a:cubicBezTo>
                <a:cubicBezTo>
                  <a:pt x="2232501" y="-9056"/>
                  <a:pt x="2370188" y="18797"/>
                  <a:pt x="2643602" y="0"/>
                </a:cubicBezTo>
                <a:cubicBezTo>
                  <a:pt x="2917016" y="-18797"/>
                  <a:pt x="3036387" y="10091"/>
                  <a:pt x="3292296" y="0"/>
                </a:cubicBezTo>
                <a:cubicBezTo>
                  <a:pt x="3548205" y="-10091"/>
                  <a:pt x="3892824" y="6516"/>
                  <a:pt x="4087469" y="0"/>
                </a:cubicBezTo>
                <a:cubicBezTo>
                  <a:pt x="4282114" y="-6516"/>
                  <a:pt x="4487997" y="-16222"/>
                  <a:pt x="4882642" y="0"/>
                </a:cubicBezTo>
                <a:cubicBezTo>
                  <a:pt x="4883127" y="9333"/>
                  <a:pt x="4883920" y="19699"/>
                  <a:pt x="4882642" y="27432"/>
                </a:cubicBezTo>
                <a:cubicBezTo>
                  <a:pt x="4665479" y="53358"/>
                  <a:pt x="4455363" y="34051"/>
                  <a:pt x="4282775" y="27432"/>
                </a:cubicBezTo>
                <a:cubicBezTo>
                  <a:pt x="4110187" y="20813"/>
                  <a:pt x="3781952" y="37808"/>
                  <a:pt x="3585254" y="27432"/>
                </a:cubicBezTo>
                <a:cubicBezTo>
                  <a:pt x="3388556" y="17056"/>
                  <a:pt x="3084641" y="41802"/>
                  <a:pt x="2887734" y="27432"/>
                </a:cubicBezTo>
                <a:cubicBezTo>
                  <a:pt x="2690827" y="13062"/>
                  <a:pt x="2491613" y="5294"/>
                  <a:pt x="2239040" y="27432"/>
                </a:cubicBezTo>
                <a:cubicBezTo>
                  <a:pt x="1986467" y="49570"/>
                  <a:pt x="1795483" y="63015"/>
                  <a:pt x="1443867" y="27432"/>
                </a:cubicBezTo>
                <a:cubicBezTo>
                  <a:pt x="1092251" y="-8151"/>
                  <a:pt x="850619" y="43704"/>
                  <a:pt x="648694" y="27432"/>
                </a:cubicBezTo>
                <a:cubicBezTo>
                  <a:pt x="446769" y="11160"/>
                  <a:pt x="306471" y="26408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2"/>
          <p:cNvSpPr txBox="1"/>
          <p:nvPr/>
        </p:nvSpPr>
        <p:spPr>
          <a:xfrm>
            <a:off x="504215" y="4308708"/>
            <a:ext cx="5782814" cy="216069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b="1" dirty="0">
                <a:latin typeface="Montserrat" panose="00000500000000000000" pitchFamily="2" charset="0"/>
              </a:rPr>
              <a:t>TỔNG QUAN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6383739" y="4771937"/>
            <a:ext cx="2915518" cy="3920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694944">
              <a:lnSpc>
                <a:spcPts val="3193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661" b="1" kern="1200" dirty="0">
                <a:solidFill>
                  <a:schemeClr val="tx1"/>
                </a:solidFill>
                <a:latin typeface="Montserrat" panose="00000500000000000000" pitchFamily="2" charset="0"/>
                <a:ea typeface="+mn-ea"/>
                <a:cs typeface="+mn-cs"/>
              </a:rPr>
              <a:t>LÝ THUYẾT</a:t>
            </a:r>
            <a:endParaRPr lang="en-US" sz="3501" b="1" dirty="0">
              <a:latin typeface="Montserrat" panose="00000500000000000000" pitchFamily="2" charset="0"/>
            </a:endParaRPr>
          </a:p>
        </p:txBody>
      </p:sp>
      <p:pic>
        <p:nvPicPr>
          <p:cNvPr id="14" name="Picture 13" descr="A yellow coin with a letter c on it&#10;&#10;Description automatically generated">
            <a:extLst>
              <a:ext uri="{FF2B5EF4-FFF2-40B4-BE49-F238E27FC236}">
                <a16:creationId xmlns:a16="http://schemas.microsoft.com/office/drawing/2014/main" id="{BC3654E8-A34F-4702-5176-477B56DAA4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7799" y="2326908"/>
            <a:ext cx="2433831" cy="2433831"/>
          </a:xfrm>
          <a:prstGeom prst="rect">
            <a:avLst/>
          </a:prstGeom>
        </p:spPr>
      </p:pic>
      <p:sp>
        <p:nvSpPr>
          <p:cNvPr id="15" name="TextBox 3">
            <a:extLst>
              <a:ext uri="{FF2B5EF4-FFF2-40B4-BE49-F238E27FC236}">
                <a16:creationId xmlns:a16="http://schemas.microsoft.com/office/drawing/2014/main" id="{A950E309-513A-BCFF-F1EA-AAEB943B707C}"/>
              </a:ext>
            </a:extLst>
          </p:cNvPr>
          <p:cNvSpPr txBox="1"/>
          <p:nvPr/>
        </p:nvSpPr>
        <p:spPr>
          <a:xfrm>
            <a:off x="7182233" y="3461863"/>
            <a:ext cx="1264962" cy="4765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694944">
              <a:lnSpc>
                <a:spcPts val="3193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320" b="1" kern="1200" dirty="0">
                <a:solidFill>
                  <a:schemeClr val="tx1"/>
                </a:solidFill>
                <a:latin typeface="Montserrat" panose="00000500000000000000" pitchFamily="2" charset="0"/>
                <a:ea typeface="+mn-ea"/>
                <a:cs typeface="+mn-cs"/>
              </a:rPr>
              <a:t>01</a:t>
            </a:r>
            <a:endParaRPr lang="en-US" sz="7000" b="1" dirty="0">
              <a:latin typeface="Montserrat" panose="00000500000000000000" pitchFamily="2" charset="0"/>
            </a:endParaRPr>
          </a:p>
        </p:txBody>
      </p:sp>
      <p:sp>
        <p:nvSpPr>
          <p:cNvPr id="19" name="TextBox 3">
            <a:extLst>
              <a:ext uri="{FF2B5EF4-FFF2-40B4-BE49-F238E27FC236}">
                <a16:creationId xmlns:a16="http://schemas.microsoft.com/office/drawing/2014/main" id="{EE2F3FE5-1A4E-950D-3DA7-926A65DA13FD}"/>
              </a:ext>
            </a:extLst>
          </p:cNvPr>
          <p:cNvSpPr txBox="1"/>
          <p:nvPr/>
        </p:nvSpPr>
        <p:spPr>
          <a:xfrm>
            <a:off x="9969956" y="4768179"/>
            <a:ext cx="2915518" cy="3920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694944">
              <a:lnSpc>
                <a:spcPts val="3193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661" b="1" kern="1200">
                <a:solidFill>
                  <a:schemeClr val="tx1"/>
                </a:solidFill>
                <a:latin typeface="Montserrat" panose="00000500000000000000" pitchFamily="2" charset="0"/>
                <a:ea typeface="+mn-ea"/>
                <a:cs typeface="+mn-cs"/>
              </a:rPr>
              <a:t>VAI TRÒ</a:t>
            </a:r>
            <a:endParaRPr lang="en-US" sz="3501" b="1">
              <a:latin typeface="Montserrat" panose="00000500000000000000" pitchFamily="2" charset="0"/>
            </a:endParaRPr>
          </a:p>
        </p:txBody>
      </p:sp>
      <p:sp>
        <p:nvSpPr>
          <p:cNvPr id="20" name="TextBox 3">
            <a:extLst>
              <a:ext uri="{FF2B5EF4-FFF2-40B4-BE49-F238E27FC236}">
                <a16:creationId xmlns:a16="http://schemas.microsoft.com/office/drawing/2014/main" id="{E24AA375-0FBE-76EC-F2E3-AD3EC761E7D9}"/>
              </a:ext>
            </a:extLst>
          </p:cNvPr>
          <p:cNvSpPr txBox="1"/>
          <p:nvPr/>
        </p:nvSpPr>
        <p:spPr>
          <a:xfrm>
            <a:off x="13823801" y="4768179"/>
            <a:ext cx="2915518" cy="3920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694944">
              <a:lnSpc>
                <a:spcPts val="3193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661" b="1" kern="1200">
                <a:solidFill>
                  <a:schemeClr val="tx1"/>
                </a:solidFill>
                <a:latin typeface="Montserrat" panose="00000500000000000000" pitchFamily="2" charset="0"/>
                <a:ea typeface="+mn-ea"/>
                <a:cs typeface="+mn-cs"/>
              </a:rPr>
              <a:t>CHỨC NĂNG</a:t>
            </a:r>
            <a:endParaRPr lang="en-US" sz="3501" b="1">
              <a:latin typeface="Montserrat" panose="00000500000000000000" pitchFamily="2" charset="0"/>
            </a:endParaRPr>
          </a:p>
        </p:txBody>
      </p:sp>
      <p:sp>
        <p:nvSpPr>
          <p:cNvPr id="21" name="TextBox 3">
            <a:extLst>
              <a:ext uri="{FF2B5EF4-FFF2-40B4-BE49-F238E27FC236}">
                <a16:creationId xmlns:a16="http://schemas.microsoft.com/office/drawing/2014/main" id="{92AC601D-5B15-46A5-24A4-99EAF05786E3}"/>
              </a:ext>
            </a:extLst>
          </p:cNvPr>
          <p:cNvSpPr txBox="1"/>
          <p:nvPr/>
        </p:nvSpPr>
        <p:spPr>
          <a:xfrm>
            <a:off x="8037055" y="7678447"/>
            <a:ext cx="2915518" cy="3920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694944">
              <a:lnSpc>
                <a:spcPts val="3193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661" b="1" kern="1200">
                <a:solidFill>
                  <a:schemeClr val="tx1"/>
                </a:solidFill>
                <a:latin typeface="Montserrat" panose="00000500000000000000" pitchFamily="2" charset="0"/>
                <a:ea typeface="+mn-ea"/>
                <a:cs typeface="+mn-cs"/>
              </a:rPr>
              <a:t>ƯU ĐIỂM</a:t>
            </a:r>
            <a:endParaRPr lang="en-US" sz="3501" b="1">
              <a:latin typeface="Montserrat" panose="00000500000000000000" pitchFamily="2" charset="0"/>
            </a:endParaRPr>
          </a:p>
        </p:txBody>
      </p:sp>
      <p:sp>
        <p:nvSpPr>
          <p:cNvPr id="22" name="TextBox 3">
            <a:extLst>
              <a:ext uri="{FF2B5EF4-FFF2-40B4-BE49-F238E27FC236}">
                <a16:creationId xmlns:a16="http://schemas.microsoft.com/office/drawing/2014/main" id="{2D0D3D73-CEDD-9029-2783-ABA3DC2A7D74}"/>
              </a:ext>
            </a:extLst>
          </p:cNvPr>
          <p:cNvSpPr txBox="1"/>
          <p:nvPr/>
        </p:nvSpPr>
        <p:spPr>
          <a:xfrm>
            <a:off x="11902861" y="7678447"/>
            <a:ext cx="2915518" cy="3920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694944">
              <a:lnSpc>
                <a:spcPts val="3193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661" b="1" kern="1200">
                <a:solidFill>
                  <a:schemeClr val="tx1"/>
                </a:solidFill>
                <a:latin typeface="Montserrat" panose="00000500000000000000" pitchFamily="2" charset="0"/>
                <a:ea typeface="+mn-ea"/>
                <a:cs typeface="+mn-cs"/>
              </a:rPr>
              <a:t>NHƯỢC ĐIỂM</a:t>
            </a:r>
            <a:endParaRPr lang="en-US" sz="3501" b="1">
              <a:latin typeface="Montserrat" panose="00000500000000000000" pitchFamily="2" charset="0"/>
            </a:endParaRPr>
          </a:p>
        </p:txBody>
      </p:sp>
      <p:pic>
        <p:nvPicPr>
          <p:cNvPr id="24" name="Picture 23" descr="A yellow coin with a letter c on it&#10;&#10;Description automatically generated">
            <a:extLst>
              <a:ext uri="{FF2B5EF4-FFF2-40B4-BE49-F238E27FC236}">
                <a16:creationId xmlns:a16="http://schemas.microsoft.com/office/drawing/2014/main" id="{0529B891-CA36-2973-31BD-EB69D52FA6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0800" y="2324100"/>
            <a:ext cx="2433831" cy="2433831"/>
          </a:xfrm>
          <a:prstGeom prst="rect">
            <a:avLst/>
          </a:prstGeom>
        </p:spPr>
      </p:pic>
      <p:sp>
        <p:nvSpPr>
          <p:cNvPr id="25" name="TextBox 3">
            <a:extLst>
              <a:ext uri="{FF2B5EF4-FFF2-40B4-BE49-F238E27FC236}">
                <a16:creationId xmlns:a16="http://schemas.microsoft.com/office/drawing/2014/main" id="{8AE07FFF-0996-1CCC-5FF9-72FE8573F961}"/>
              </a:ext>
            </a:extLst>
          </p:cNvPr>
          <p:cNvSpPr txBox="1"/>
          <p:nvPr/>
        </p:nvSpPr>
        <p:spPr>
          <a:xfrm>
            <a:off x="10795234" y="3459055"/>
            <a:ext cx="1264962" cy="4765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694944">
              <a:lnSpc>
                <a:spcPts val="3193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320" b="1" kern="1200">
                <a:solidFill>
                  <a:schemeClr val="tx1"/>
                </a:solidFill>
                <a:latin typeface="Montserrat" panose="00000500000000000000" pitchFamily="2" charset="0"/>
                <a:ea typeface="+mn-ea"/>
                <a:cs typeface="+mn-cs"/>
              </a:rPr>
              <a:t>02</a:t>
            </a:r>
            <a:endParaRPr lang="en-US" sz="7000" b="1">
              <a:latin typeface="Montserrat" panose="00000500000000000000" pitchFamily="2" charset="0"/>
            </a:endParaRPr>
          </a:p>
        </p:txBody>
      </p:sp>
      <p:pic>
        <p:nvPicPr>
          <p:cNvPr id="26" name="Picture 25" descr="A yellow coin with a letter c on it&#10;&#10;Description automatically generated">
            <a:extLst>
              <a:ext uri="{FF2B5EF4-FFF2-40B4-BE49-F238E27FC236}">
                <a16:creationId xmlns:a16="http://schemas.microsoft.com/office/drawing/2014/main" id="{59B5D6B1-A3A7-B716-9BB0-220EBEBF2B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23802" y="2324100"/>
            <a:ext cx="2433831" cy="2433831"/>
          </a:xfrm>
          <a:prstGeom prst="rect">
            <a:avLst/>
          </a:prstGeom>
        </p:spPr>
      </p:pic>
      <p:sp>
        <p:nvSpPr>
          <p:cNvPr id="27" name="TextBox 3">
            <a:extLst>
              <a:ext uri="{FF2B5EF4-FFF2-40B4-BE49-F238E27FC236}">
                <a16:creationId xmlns:a16="http://schemas.microsoft.com/office/drawing/2014/main" id="{B608182F-2CAD-368A-FE8E-994EB7B89B84}"/>
              </a:ext>
            </a:extLst>
          </p:cNvPr>
          <p:cNvSpPr txBox="1"/>
          <p:nvPr/>
        </p:nvSpPr>
        <p:spPr>
          <a:xfrm>
            <a:off x="14408236" y="3459055"/>
            <a:ext cx="1264962" cy="4765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694944">
              <a:lnSpc>
                <a:spcPts val="3193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320" b="1" kern="1200">
                <a:solidFill>
                  <a:schemeClr val="tx1"/>
                </a:solidFill>
                <a:latin typeface="Montserrat" panose="00000500000000000000" pitchFamily="2" charset="0"/>
                <a:ea typeface="+mn-ea"/>
                <a:cs typeface="+mn-cs"/>
              </a:rPr>
              <a:t>03</a:t>
            </a:r>
            <a:endParaRPr lang="en-US" sz="7000" b="1">
              <a:latin typeface="Montserrat" panose="00000500000000000000" pitchFamily="2" charset="0"/>
            </a:endParaRPr>
          </a:p>
        </p:txBody>
      </p:sp>
      <p:pic>
        <p:nvPicPr>
          <p:cNvPr id="28" name="Picture 27" descr="A yellow coin with a letter c on it&#10;&#10;Description automatically generated">
            <a:extLst>
              <a:ext uri="{FF2B5EF4-FFF2-40B4-BE49-F238E27FC236}">
                <a16:creationId xmlns:a16="http://schemas.microsoft.com/office/drawing/2014/main" id="{EB641C29-404C-A172-E02F-1693718738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43704" y="5316508"/>
            <a:ext cx="2433831" cy="2433831"/>
          </a:xfrm>
          <a:prstGeom prst="rect">
            <a:avLst/>
          </a:prstGeom>
        </p:spPr>
      </p:pic>
      <p:sp>
        <p:nvSpPr>
          <p:cNvPr id="29" name="TextBox 3">
            <a:extLst>
              <a:ext uri="{FF2B5EF4-FFF2-40B4-BE49-F238E27FC236}">
                <a16:creationId xmlns:a16="http://schemas.microsoft.com/office/drawing/2014/main" id="{EFE6BED3-F335-9E67-0A0E-2F67A7072993}"/>
              </a:ext>
            </a:extLst>
          </p:cNvPr>
          <p:cNvSpPr txBox="1"/>
          <p:nvPr/>
        </p:nvSpPr>
        <p:spPr>
          <a:xfrm>
            <a:off x="12728137" y="6451463"/>
            <a:ext cx="1264962" cy="4765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694944">
              <a:lnSpc>
                <a:spcPts val="3193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320" b="1" kern="1200">
                <a:solidFill>
                  <a:schemeClr val="tx1"/>
                </a:solidFill>
                <a:latin typeface="Montserrat" panose="00000500000000000000" pitchFamily="2" charset="0"/>
                <a:ea typeface="+mn-ea"/>
                <a:cs typeface="+mn-cs"/>
              </a:rPr>
              <a:t>05</a:t>
            </a:r>
            <a:endParaRPr lang="en-US" sz="7000" b="1">
              <a:latin typeface="Montserrat" panose="00000500000000000000" pitchFamily="2" charset="0"/>
            </a:endParaRPr>
          </a:p>
        </p:txBody>
      </p:sp>
      <p:pic>
        <p:nvPicPr>
          <p:cNvPr id="30" name="Picture 29" descr="A yellow coin with a letter c on it&#10;&#10;Description automatically generated">
            <a:extLst>
              <a:ext uri="{FF2B5EF4-FFF2-40B4-BE49-F238E27FC236}">
                <a16:creationId xmlns:a16="http://schemas.microsoft.com/office/drawing/2014/main" id="{C732A8D5-F65F-88B5-F57C-B1490E768B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7899" y="5296983"/>
            <a:ext cx="2433831" cy="2433831"/>
          </a:xfrm>
          <a:prstGeom prst="rect">
            <a:avLst/>
          </a:prstGeom>
        </p:spPr>
      </p:pic>
      <p:sp>
        <p:nvSpPr>
          <p:cNvPr id="31" name="TextBox 3">
            <a:extLst>
              <a:ext uri="{FF2B5EF4-FFF2-40B4-BE49-F238E27FC236}">
                <a16:creationId xmlns:a16="http://schemas.microsoft.com/office/drawing/2014/main" id="{3188C691-8B0C-A6E8-EFE9-9545F59AA584}"/>
              </a:ext>
            </a:extLst>
          </p:cNvPr>
          <p:cNvSpPr txBox="1"/>
          <p:nvPr/>
        </p:nvSpPr>
        <p:spPr>
          <a:xfrm>
            <a:off x="8862333" y="6431937"/>
            <a:ext cx="1264962" cy="4765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694944">
              <a:lnSpc>
                <a:spcPts val="3193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320" b="1" kern="1200">
                <a:solidFill>
                  <a:schemeClr val="tx1"/>
                </a:solidFill>
                <a:latin typeface="Montserrat" panose="00000500000000000000" pitchFamily="2" charset="0"/>
                <a:ea typeface="+mn-ea"/>
                <a:cs typeface="+mn-cs"/>
              </a:rPr>
              <a:t>04</a:t>
            </a:r>
            <a:endParaRPr lang="en-US" sz="7000" b="1">
              <a:latin typeface="Montserrat" panose="00000500000000000000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3" grpId="0"/>
      <p:bldP spid="15" grpId="0"/>
      <p:bldP spid="19" grpId="0"/>
      <p:bldP spid="20" grpId="0"/>
      <p:bldP spid="21" grpId="0"/>
      <p:bldP spid="22" grpId="0"/>
      <p:bldP spid="25" grpId="0"/>
      <p:bldP spid="27" grpId="0"/>
      <p:bldP spid="29" grpId="0"/>
      <p:bldP spid="3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group of people working on a table&#10;&#10;Description automatically generated">
            <a:extLst>
              <a:ext uri="{FF2B5EF4-FFF2-40B4-BE49-F238E27FC236}">
                <a16:creationId xmlns:a16="http://schemas.microsoft.com/office/drawing/2014/main" id="{8F7A0396-11F3-778D-0BDB-62E05AF1F2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17" r="15295" b="1997"/>
          <a:stretch/>
        </p:blipFill>
        <p:spPr>
          <a:xfrm>
            <a:off x="5285232" y="10"/>
            <a:ext cx="13002768" cy="10286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34901" cy="10287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4"/>
          <p:cNvSpPr txBox="1"/>
          <p:nvPr/>
        </p:nvSpPr>
        <p:spPr>
          <a:xfrm>
            <a:off x="716970" y="4066992"/>
            <a:ext cx="6674429" cy="17165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b="1" dirty="0">
                <a:latin typeface="Montserrat" panose="00000500000000000000" pitchFamily="2" charset="0"/>
                <a:ea typeface="+mj-ea"/>
                <a:cs typeface="+mj-cs"/>
              </a:rPr>
              <a:t>01 LÝ THUYẾT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39882" y="520187"/>
            <a:ext cx="219456" cy="10561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1543" y="6820380"/>
            <a:ext cx="5966460" cy="27432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66" name="Rectangle 2065">
            <a:extLst>
              <a:ext uri="{FF2B5EF4-FFF2-40B4-BE49-F238E27FC236}">
                <a16:creationId xmlns:a16="http://schemas.microsoft.com/office/drawing/2014/main" id="{0B9EE3F3-89B7-43C3-8651-C4C968309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8" name="Rectangle 2067">
            <a:extLst>
              <a:ext uri="{FF2B5EF4-FFF2-40B4-BE49-F238E27FC236}">
                <a16:creationId xmlns:a16="http://schemas.microsoft.com/office/drawing/2014/main" id="{33AE4636-AEEC-45D6-84D4-7AC2DA48EC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73835" y="581909"/>
            <a:ext cx="109728" cy="8229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70" name="Rectangle 2069">
            <a:extLst>
              <a:ext uri="{FF2B5EF4-FFF2-40B4-BE49-F238E27FC236}">
                <a16:creationId xmlns:a16="http://schemas.microsoft.com/office/drawing/2014/main" id="{8D9CE0F4-2EB2-4F1F-8AAC-DB3571D9F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7220" y="3428311"/>
            <a:ext cx="6583680" cy="27432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2050" name="Picture 2" descr="Isometric style illustration of business planning schedule with characters and date">
            <a:extLst>
              <a:ext uri="{FF2B5EF4-FFF2-40B4-BE49-F238E27FC236}">
                <a16:creationId xmlns:a16="http://schemas.microsoft.com/office/drawing/2014/main" id="{6797AFDF-D68F-465C-6A3C-EAF0A8AB7C5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7" r="2" b="2"/>
          <a:stretch/>
        </p:blipFill>
        <p:spPr bwMode="auto">
          <a:xfrm>
            <a:off x="8991600" y="495300"/>
            <a:ext cx="9660636" cy="7974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427F78E-0D1B-59EF-B81E-39D1116E3CBE}"/>
              </a:ext>
            </a:extLst>
          </p:cNvPr>
          <p:cNvSpPr/>
          <p:nvPr/>
        </p:nvSpPr>
        <p:spPr>
          <a:xfrm>
            <a:off x="381000" y="3009900"/>
            <a:ext cx="7086600" cy="77440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17219" y="1817341"/>
            <a:ext cx="8753856" cy="74536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algn="just">
              <a:lnSpc>
                <a:spcPct val="90000"/>
              </a:lnSpc>
              <a:spcAft>
                <a:spcPts val="600"/>
              </a:spcAft>
            </a:pPr>
            <a:r>
              <a:rPr lang="en-US" sz="3500" dirty="0" err="1">
                <a:latin typeface="Montserrat" panose="00000500000000000000" pitchFamily="2" charset="0"/>
              </a:rPr>
              <a:t>Quản</a:t>
            </a: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lý</a:t>
            </a: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nguồn</a:t>
            </a: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tài</a:t>
            </a: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chính</a:t>
            </a:r>
            <a:r>
              <a:rPr lang="en-US" sz="3500" dirty="0">
                <a:latin typeface="Montserrat" panose="00000500000000000000" pitchFamily="2" charset="0"/>
              </a:rPr>
              <a:t> (Finance Resource Management) </a:t>
            </a:r>
            <a:r>
              <a:rPr lang="en-US" sz="3500" dirty="0" err="1">
                <a:latin typeface="Montserrat" panose="00000500000000000000" pitchFamily="2" charset="0"/>
              </a:rPr>
              <a:t>là</a:t>
            </a: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việc</a:t>
            </a: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sử</a:t>
            </a: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dụng</a:t>
            </a: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các</a:t>
            </a: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thông</a:t>
            </a:r>
            <a:r>
              <a:rPr lang="en-US" sz="3500" dirty="0">
                <a:latin typeface="Montserrat" panose="00000500000000000000" pitchFamily="2" charset="0"/>
              </a:rPr>
              <a:t> tin </a:t>
            </a:r>
            <a:r>
              <a:rPr lang="en-US" sz="3500" dirty="0" err="1">
                <a:latin typeface="Montserrat" panose="00000500000000000000" pitchFamily="2" charset="0"/>
              </a:rPr>
              <a:t>phản</a:t>
            </a: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ánh</a:t>
            </a: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chính</a:t>
            </a: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xác</a:t>
            </a: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tình</a:t>
            </a: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trạng</a:t>
            </a: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tài</a:t>
            </a: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chính</a:t>
            </a: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của</a:t>
            </a: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một</a:t>
            </a: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doanh</a:t>
            </a: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nghiệp</a:t>
            </a: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để</a:t>
            </a: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phân</a:t>
            </a: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tích</a:t>
            </a: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điểm</a:t>
            </a: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mạnh</a:t>
            </a: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điểm</a:t>
            </a: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yếu</a:t>
            </a: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của</a:t>
            </a: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nó</a:t>
            </a: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và</a:t>
            </a: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lập</a:t>
            </a: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các</a:t>
            </a: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kế</a:t>
            </a: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hoạch</a:t>
            </a: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kinh</a:t>
            </a: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doanh</a:t>
            </a:r>
            <a:r>
              <a:rPr lang="en-US" sz="3500" dirty="0">
                <a:latin typeface="Montserrat" panose="00000500000000000000" pitchFamily="2" charset="0"/>
              </a:rPr>
              <a:t>. </a:t>
            </a:r>
            <a:r>
              <a:rPr lang="en-US" sz="3500" dirty="0" err="1">
                <a:latin typeface="Montserrat" panose="00000500000000000000" pitchFamily="2" charset="0"/>
              </a:rPr>
              <a:t>Những</a:t>
            </a: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công</a:t>
            </a: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việc</a:t>
            </a: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đó</a:t>
            </a:r>
            <a:r>
              <a:rPr lang="en-US" sz="3500" dirty="0">
                <a:latin typeface="Montserrat" panose="00000500000000000000" pitchFamily="2" charset="0"/>
              </a:rPr>
              <a:t> bao </a:t>
            </a:r>
            <a:r>
              <a:rPr lang="en-US" sz="3500" dirty="0" err="1">
                <a:latin typeface="Montserrat" panose="00000500000000000000" pitchFamily="2" charset="0"/>
              </a:rPr>
              <a:t>gồm</a:t>
            </a:r>
            <a:r>
              <a:rPr lang="en-US" sz="3500" dirty="0">
                <a:latin typeface="Montserrat" panose="00000500000000000000" pitchFamily="2" charset="0"/>
              </a:rPr>
              <a:t>:</a:t>
            </a:r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Việc</a:t>
            </a: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lập</a:t>
            </a: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các</a:t>
            </a: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kế</a:t>
            </a: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hoạch</a:t>
            </a: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tài</a:t>
            </a: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chính</a:t>
            </a: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ngắn</a:t>
            </a: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hạn</a:t>
            </a:r>
            <a:r>
              <a:rPr lang="en-US" sz="3500" dirty="0">
                <a:latin typeface="Montserrat" panose="00000500000000000000" pitchFamily="2" charset="0"/>
              </a:rPr>
              <a:t>.</a:t>
            </a:r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Việc</a:t>
            </a: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lập</a:t>
            </a: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các</a:t>
            </a: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kế</a:t>
            </a: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hoạch</a:t>
            </a: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tài</a:t>
            </a: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chính</a:t>
            </a: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dài</a:t>
            </a: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hạn</a:t>
            </a:r>
            <a:r>
              <a:rPr lang="en-US" sz="3500" dirty="0">
                <a:latin typeface="Montserrat" panose="00000500000000000000" pitchFamily="2" charset="0"/>
              </a:rPr>
              <a:t>.</a:t>
            </a:r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Quản</a:t>
            </a: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lý</a:t>
            </a: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có</a:t>
            </a: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hiệu</a:t>
            </a: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quả</a:t>
            </a: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vốn</a:t>
            </a: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hoạt</a:t>
            </a: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động</a:t>
            </a: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thực</a:t>
            </a: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của</a:t>
            </a:r>
            <a:r>
              <a:rPr lang="en-US" sz="3500" dirty="0">
                <a:latin typeface="Montserrat" panose="00000500000000000000" pitchFamily="2" charset="0"/>
              </a:rPr>
              <a:t> </a:t>
            </a:r>
            <a:r>
              <a:rPr lang="en-US" sz="3500" dirty="0" err="1">
                <a:latin typeface="Montserrat" panose="00000500000000000000" pitchFamily="2" charset="0"/>
              </a:rPr>
              <a:t>công</a:t>
            </a:r>
            <a:r>
              <a:rPr lang="en-US" sz="3500" dirty="0">
                <a:latin typeface="Montserrat" panose="00000500000000000000" pitchFamily="2" charset="0"/>
              </a:rPr>
              <a:t> ty.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8" name="Rectangle 3087">
            <a:extLst>
              <a:ext uri="{FF2B5EF4-FFF2-40B4-BE49-F238E27FC236}">
                <a16:creationId xmlns:a16="http://schemas.microsoft.com/office/drawing/2014/main" id="{55666830-9A19-4E01-8505-D6C7F9AC5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Business people working and celebrating success, rising arrow">
            <a:extLst>
              <a:ext uri="{FF2B5EF4-FFF2-40B4-BE49-F238E27FC236}">
                <a16:creationId xmlns:a16="http://schemas.microsoft.com/office/drawing/2014/main" id="{7B78639B-BDEC-FD3E-CCC7-1DCD8E3BA30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4" r="-1" b="-1"/>
          <a:stretch/>
        </p:blipFill>
        <p:spPr bwMode="auto">
          <a:xfrm>
            <a:off x="6165190" y="10"/>
            <a:ext cx="12122810" cy="10286990"/>
          </a:xfrm>
          <a:custGeom>
            <a:avLst/>
            <a:gdLst/>
            <a:ahLst/>
            <a:cxnLst/>
            <a:rect l="l" t="t" r="r" b="b"/>
            <a:pathLst>
              <a:path w="8081873" h="6858000">
                <a:moveTo>
                  <a:pt x="0" y="0"/>
                </a:moveTo>
                <a:lnTo>
                  <a:pt x="8081873" y="0"/>
                </a:lnTo>
                <a:lnTo>
                  <a:pt x="8081873" y="6858000"/>
                </a:lnTo>
                <a:lnTo>
                  <a:pt x="0" y="6858000"/>
                </a:lnTo>
                <a:lnTo>
                  <a:pt x="68897" y="6734633"/>
                </a:lnTo>
                <a:cubicBezTo>
                  <a:pt x="558802" y="5812845"/>
                  <a:pt x="848920" y="4668597"/>
                  <a:pt x="848920" y="3429000"/>
                </a:cubicBezTo>
                <a:cubicBezTo>
                  <a:pt x="848920" y="2189404"/>
                  <a:pt x="558802" y="1045156"/>
                  <a:pt x="68897" y="123368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3090" name="Freeform: Shape 3089">
            <a:extLst>
              <a:ext uri="{FF2B5EF4-FFF2-40B4-BE49-F238E27FC236}">
                <a16:creationId xmlns:a16="http://schemas.microsoft.com/office/drawing/2014/main" id="{AE9FC877-7FB6-4D22-9988-35420644E2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438570" cy="10287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092" name="Freeform: Shape 3091">
            <a:extLst>
              <a:ext uri="{FF2B5EF4-FFF2-40B4-BE49-F238E27FC236}">
                <a16:creationId xmlns:a16="http://schemas.microsoft.com/office/drawing/2014/main" id="{E41809D1-F12E-46BB-B804-5F209D325E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423330" cy="10287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4">
            <a:extLst>
              <a:ext uri="{FF2B5EF4-FFF2-40B4-BE49-F238E27FC236}">
                <a16:creationId xmlns:a16="http://schemas.microsoft.com/office/drawing/2014/main" id="{6CB90783-70C0-8A4D-F9A6-F5C4FEE15DDD}"/>
              </a:ext>
            </a:extLst>
          </p:cNvPr>
          <p:cNvSpPr txBox="1"/>
          <p:nvPr/>
        </p:nvSpPr>
        <p:spPr>
          <a:xfrm>
            <a:off x="716971" y="1683545"/>
            <a:ext cx="6035040" cy="429815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7200" b="1" dirty="0">
                <a:latin typeface="+mj-lt"/>
                <a:ea typeface="+mj-ea"/>
                <a:cs typeface="+mj-cs"/>
              </a:rPr>
              <a:t>02 VAI TRÒ</a:t>
            </a:r>
          </a:p>
        </p:txBody>
      </p:sp>
      <p:sp>
        <p:nvSpPr>
          <p:cNvPr id="3094" name="Rectangle 309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39882" y="520187"/>
            <a:ext cx="219456" cy="10561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96" name="Rectangle 309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1543" y="6820380"/>
            <a:ext cx="6035040" cy="27432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16" name="Rectangle 4115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3428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4572" y="1253728"/>
            <a:ext cx="8682228" cy="77795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728313" lvl="1" indent="-228600" algn="just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000" spc="-33" dirty="0" err="1">
                <a:latin typeface="Montserrat" panose="00000500000000000000" pitchFamily="2" charset="0"/>
              </a:rPr>
              <a:t>Đảm</a:t>
            </a:r>
            <a:r>
              <a:rPr lang="en-US" sz="3000" spc="-33" dirty="0"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latin typeface="Montserrat" panose="00000500000000000000" pitchFamily="2" charset="0"/>
              </a:rPr>
              <a:t>bảo</a:t>
            </a:r>
            <a:r>
              <a:rPr lang="en-US" sz="3000" spc="-33" dirty="0"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latin typeface="Montserrat" panose="00000500000000000000" pitchFamily="2" charset="0"/>
              </a:rPr>
              <a:t>tính</a:t>
            </a:r>
            <a:r>
              <a:rPr lang="en-US" sz="3000" spc="-33" dirty="0"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latin typeface="Montserrat" panose="00000500000000000000" pitchFamily="2" charset="0"/>
              </a:rPr>
              <a:t>ổn</a:t>
            </a:r>
            <a:r>
              <a:rPr lang="en-US" sz="3000" spc="-33" dirty="0"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latin typeface="Montserrat" panose="00000500000000000000" pitchFamily="2" charset="0"/>
              </a:rPr>
              <a:t>định</a:t>
            </a:r>
            <a:r>
              <a:rPr lang="en-US" sz="3000" spc="-33" dirty="0"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latin typeface="Montserrat" panose="00000500000000000000" pitchFamily="2" charset="0"/>
              </a:rPr>
              <a:t>tài</a:t>
            </a:r>
            <a:r>
              <a:rPr lang="en-US" sz="3000" spc="-33" dirty="0"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latin typeface="Montserrat" panose="00000500000000000000" pitchFamily="2" charset="0"/>
              </a:rPr>
              <a:t>chính</a:t>
            </a:r>
            <a:r>
              <a:rPr lang="en-US" sz="3000" spc="-33" dirty="0">
                <a:latin typeface="Montserrat" panose="00000500000000000000" pitchFamily="2" charset="0"/>
              </a:rPr>
              <a:t>: </a:t>
            </a:r>
            <a:r>
              <a:rPr lang="en-US" sz="3000" spc="-33" dirty="0" err="1">
                <a:latin typeface="Montserrat" panose="00000500000000000000" pitchFamily="2" charset="0"/>
              </a:rPr>
              <a:t>giúp</a:t>
            </a:r>
            <a:r>
              <a:rPr lang="en-US" sz="3000" spc="-33" dirty="0"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latin typeface="Montserrat" panose="00000500000000000000" pitchFamily="2" charset="0"/>
              </a:rPr>
              <a:t>tổ</a:t>
            </a:r>
            <a:r>
              <a:rPr lang="en-US" sz="3000" spc="-33" dirty="0"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latin typeface="Montserrat" panose="00000500000000000000" pitchFamily="2" charset="0"/>
              </a:rPr>
              <a:t>chức</a:t>
            </a:r>
            <a:r>
              <a:rPr lang="en-US" sz="3000" spc="-33" dirty="0"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latin typeface="Montserrat" panose="00000500000000000000" pitchFamily="2" charset="0"/>
              </a:rPr>
              <a:t>quản</a:t>
            </a:r>
            <a:r>
              <a:rPr lang="en-US" sz="3000" spc="-33" dirty="0"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latin typeface="Montserrat" panose="00000500000000000000" pitchFamily="2" charset="0"/>
              </a:rPr>
              <a:t>lý</a:t>
            </a:r>
            <a:r>
              <a:rPr lang="en-US" sz="3000" spc="-33" dirty="0"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latin typeface="Montserrat" panose="00000500000000000000" pitchFamily="2" charset="0"/>
              </a:rPr>
              <a:t>hiệu</a:t>
            </a:r>
            <a:r>
              <a:rPr lang="en-US" sz="3000" spc="-33" dirty="0"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latin typeface="Montserrat" panose="00000500000000000000" pitchFamily="2" charset="0"/>
              </a:rPr>
              <a:t>quả</a:t>
            </a:r>
            <a:r>
              <a:rPr lang="en-US" sz="3000" spc="-33" dirty="0"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latin typeface="Montserrat" panose="00000500000000000000" pitchFamily="2" charset="0"/>
              </a:rPr>
              <a:t>các</a:t>
            </a:r>
            <a:r>
              <a:rPr lang="en-US" sz="3000" spc="-33" dirty="0"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latin typeface="Montserrat" panose="00000500000000000000" pitchFamily="2" charset="0"/>
              </a:rPr>
              <a:t>nguồn</a:t>
            </a:r>
            <a:r>
              <a:rPr lang="en-US" sz="3000" spc="-33" dirty="0"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latin typeface="Montserrat" panose="00000500000000000000" pitchFamily="2" charset="0"/>
              </a:rPr>
              <a:t>tài</a:t>
            </a:r>
            <a:r>
              <a:rPr lang="en-US" sz="3000" spc="-33" dirty="0"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latin typeface="Montserrat" panose="00000500000000000000" pitchFamily="2" charset="0"/>
              </a:rPr>
              <a:t>chính</a:t>
            </a:r>
            <a:r>
              <a:rPr lang="en-US" sz="3000" spc="-33" dirty="0">
                <a:latin typeface="Montserrat" panose="00000500000000000000" pitchFamily="2" charset="0"/>
              </a:rPr>
              <a:t>, </a:t>
            </a:r>
            <a:r>
              <a:rPr lang="en-US" sz="3000" spc="-33" dirty="0" err="1">
                <a:latin typeface="Montserrat" panose="00000500000000000000" pitchFamily="2" charset="0"/>
              </a:rPr>
              <a:t>tránh</a:t>
            </a:r>
            <a:r>
              <a:rPr lang="en-US" sz="3000" spc="-33" dirty="0"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latin typeface="Montserrat" panose="00000500000000000000" pitchFamily="2" charset="0"/>
              </a:rPr>
              <a:t>nguy</a:t>
            </a:r>
            <a:r>
              <a:rPr lang="en-US" sz="3000" spc="-33" dirty="0"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latin typeface="Montserrat" panose="00000500000000000000" pitchFamily="2" charset="0"/>
              </a:rPr>
              <a:t>cơ</a:t>
            </a:r>
            <a:r>
              <a:rPr lang="en-US" sz="3000" spc="-33" dirty="0"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latin typeface="Montserrat" panose="00000500000000000000" pitchFamily="2" charset="0"/>
              </a:rPr>
              <a:t>thiếu</a:t>
            </a:r>
            <a:r>
              <a:rPr lang="en-US" sz="3000" spc="-33" dirty="0"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latin typeface="Montserrat" panose="00000500000000000000" pitchFamily="2" charset="0"/>
              </a:rPr>
              <a:t>hụt</a:t>
            </a:r>
            <a:r>
              <a:rPr lang="en-US" sz="3000" spc="-33" dirty="0"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latin typeface="Montserrat" panose="00000500000000000000" pitchFamily="2" charset="0"/>
              </a:rPr>
              <a:t>hoặc</a:t>
            </a:r>
            <a:r>
              <a:rPr lang="en-US" sz="3000" spc="-33" dirty="0"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latin typeface="Montserrat" panose="00000500000000000000" pitchFamily="2" charset="0"/>
              </a:rPr>
              <a:t>sử</a:t>
            </a:r>
            <a:r>
              <a:rPr lang="en-US" sz="3000" spc="-33" dirty="0"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latin typeface="Montserrat" panose="00000500000000000000" pitchFamily="2" charset="0"/>
              </a:rPr>
              <a:t>dụng</a:t>
            </a:r>
            <a:r>
              <a:rPr lang="en-US" sz="3000" spc="-33" dirty="0"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latin typeface="Montserrat" panose="00000500000000000000" pitchFamily="2" charset="0"/>
              </a:rPr>
              <a:t>sai</a:t>
            </a:r>
            <a:r>
              <a:rPr lang="en-US" sz="3000" spc="-33" dirty="0"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latin typeface="Montserrat" panose="00000500000000000000" pitchFamily="2" charset="0"/>
              </a:rPr>
              <a:t>mục</a:t>
            </a:r>
            <a:r>
              <a:rPr lang="en-US" sz="3000" spc="-33" dirty="0"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latin typeface="Montserrat" panose="00000500000000000000" pitchFamily="2" charset="0"/>
              </a:rPr>
              <a:t>đích</a:t>
            </a:r>
            <a:r>
              <a:rPr lang="en-US" sz="3000" spc="-33" dirty="0">
                <a:latin typeface="Montserrat" panose="00000500000000000000" pitchFamily="2" charset="0"/>
              </a:rPr>
              <a:t>, </a:t>
            </a:r>
            <a:r>
              <a:rPr lang="en-US" sz="3000" spc="-33" dirty="0" err="1">
                <a:latin typeface="Montserrat" panose="00000500000000000000" pitchFamily="2" charset="0"/>
              </a:rPr>
              <a:t>dẫn</a:t>
            </a:r>
            <a:r>
              <a:rPr lang="en-US" sz="3000" spc="-33" dirty="0"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latin typeface="Montserrat" panose="00000500000000000000" pitchFamily="2" charset="0"/>
              </a:rPr>
              <a:t>đến</a:t>
            </a:r>
            <a:r>
              <a:rPr lang="en-US" sz="3000" spc="-33" dirty="0"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latin typeface="Montserrat" panose="00000500000000000000" pitchFamily="2" charset="0"/>
              </a:rPr>
              <a:t>khó</a:t>
            </a:r>
            <a:r>
              <a:rPr lang="en-US" sz="3000" spc="-33" dirty="0"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latin typeface="Montserrat" panose="00000500000000000000" pitchFamily="2" charset="0"/>
              </a:rPr>
              <a:t>khăn</a:t>
            </a:r>
            <a:r>
              <a:rPr lang="en-US" sz="3000" spc="-33" dirty="0"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latin typeface="Montserrat" panose="00000500000000000000" pitchFamily="2" charset="0"/>
              </a:rPr>
              <a:t>tài</a:t>
            </a:r>
            <a:r>
              <a:rPr lang="en-US" sz="3000" spc="-33" dirty="0"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latin typeface="Montserrat" panose="00000500000000000000" pitchFamily="2" charset="0"/>
              </a:rPr>
              <a:t>chính</a:t>
            </a:r>
            <a:r>
              <a:rPr lang="en-US" sz="3000" spc="-33" dirty="0">
                <a:latin typeface="Montserrat" panose="00000500000000000000" pitchFamily="2" charset="0"/>
              </a:rPr>
              <a:t>.</a:t>
            </a:r>
          </a:p>
          <a:p>
            <a:pPr marL="728313" lvl="1" indent="-228600" algn="just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000" spc="-33" dirty="0" err="1">
                <a:latin typeface="Montserrat" panose="00000500000000000000" pitchFamily="2" charset="0"/>
              </a:rPr>
              <a:t>Tăng</a:t>
            </a:r>
            <a:r>
              <a:rPr lang="en-US" sz="3000" spc="-33" dirty="0"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latin typeface="Montserrat" panose="00000500000000000000" pitchFamily="2" charset="0"/>
              </a:rPr>
              <a:t>lợi</a:t>
            </a:r>
            <a:r>
              <a:rPr lang="en-US" sz="3000" spc="-33" dirty="0"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latin typeface="Montserrat" panose="00000500000000000000" pitchFamily="2" charset="0"/>
              </a:rPr>
              <a:t>nhuận</a:t>
            </a:r>
            <a:r>
              <a:rPr lang="en-US" sz="3000" spc="-33" dirty="0">
                <a:latin typeface="Montserrat" panose="00000500000000000000" pitchFamily="2" charset="0"/>
              </a:rPr>
              <a:t>: </a:t>
            </a:r>
            <a:r>
              <a:rPr lang="en-US" sz="3000" spc="-33" dirty="0" err="1">
                <a:latin typeface="Montserrat" panose="00000500000000000000" pitchFamily="2" charset="0"/>
              </a:rPr>
              <a:t>tối</a:t>
            </a:r>
            <a:r>
              <a:rPr lang="en-US" sz="3000" spc="-33" dirty="0"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latin typeface="Montserrat" panose="00000500000000000000" pitchFamily="2" charset="0"/>
              </a:rPr>
              <a:t>ưu</a:t>
            </a:r>
            <a:r>
              <a:rPr lang="en-US" sz="3000" spc="-33" dirty="0"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latin typeface="Montserrat" panose="00000500000000000000" pitchFamily="2" charset="0"/>
              </a:rPr>
              <a:t>hóa</a:t>
            </a:r>
            <a:r>
              <a:rPr lang="en-US" sz="3000" spc="-33" dirty="0"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latin typeface="Montserrat" panose="00000500000000000000" pitchFamily="2" charset="0"/>
              </a:rPr>
              <a:t>việc</a:t>
            </a:r>
            <a:r>
              <a:rPr lang="en-US" sz="3000" spc="-33" dirty="0"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latin typeface="Montserrat" panose="00000500000000000000" pitchFamily="2" charset="0"/>
              </a:rPr>
              <a:t>phân</a:t>
            </a:r>
            <a:r>
              <a:rPr lang="en-US" sz="3000" spc="-33" dirty="0"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latin typeface="Montserrat" panose="00000500000000000000" pitchFamily="2" charset="0"/>
              </a:rPr>
              <a:t>bổ</a:t>
            </a:r>
            <a:r>
              <a:rPr lang="en-US" sz="3000" spc="-33" dirty="0"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latin typeface="Montserrat" panose="00000500000000000000" pitchFamily="2" charset="0"/>
              </a:rPr>
              <a:t>nguồn</a:t>
            </a:r>
            <a:r>
              <a:rPr lang="en-US" sz="3000" spc="-33" dirty="0"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latin typeface="Montserrat" panose="00000500000000000000" pitchFamily="2" charset="0"/>
              </a:rPr>
              <a:t>lực</a:t>
            </a:r>
            <a:r>
              <a:rPr lang="en-US" sz="3000" spc="-33" dirty="0">
                <a:latin typeface="Montserrat" panose="00000500000000000000" pitchFamily="2" charset="0"/>
              </a:rPr>
              <a:t>, </a:t>
            </a:r>
            <a:r>
              <a:rPr lang="en-US" sz="3000" spc="-33" dirty="0" err="1">
                <a:latin typeface="Montserrat" panose="00000500000000000000" pitchFamily="2" charset="0"/>
              </a:rPr>
              <a:t>giúp</a:t>
            </a:r>
            <a:r>
              <a:rPr lang="en-US" sz="3000" spc="-33" dirty="0"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latin typeface="Montserrat" panose="00000500000000000000" pitchFamily="2" charset="0"/>
              </a:rPr>
              <a:t>tổ</a:t>
            </a:r>
            <a:r>
              <a:rPr lang="en-US" sz="3000" spc="-33" dirty="0"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latin typeface="Montserrat" panose="00000500000000000000" pitchFamily="2" charset="0"/>
              </a:rPr>
              <a:t>chức</a:t>
            </a:r>
            <a:r>
              <a:rPr lang="en-US" sz="3000" spc="-33" dirty="0"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latin typeface="Montserrat" panose="00000500000000000000" pitchFamily="2" charset="0"/>
              </a:rPr>
              <a:t>tập</a:t>
            </a:r>
            <a:r>
              <a:rPr lang="en-US" sz="3000" spc="-33" dirty="0"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latin typeface="Montserrat" panose="00000500000000000000" pitchFamily="2" charset="0"/>
              </a:rPr>
              <a:t>trung</a:t>
            </a:r>
            <a:r>
              <a:rPr lang="en-US" sz="3000" spc="-33" dirty="0"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latin typeface="Montserrat" panose="00000500000000000000" pitchFamily="2" charset="0"/>
              </a:rPr>
              <a:t>vào</a:t>
            </a:r>
            <a:r>
              <a:rPr lang="en-US" sz="3000" spc="-33" dirty="0"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latin typeface="Montserrat" panose="00000500000000000000" pitchFamily="2" charset="0"/>
              </a:rPr>
              <a:t>các</a:t>
            </a:r>
            <a:r>
              <a:rPr lang="en-US" sz="3000" spc="-33" dirty="0"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latin typeface="Montserrat" panose="00000500000000000000" pitchFamily="2" charset="0"/>
              </a:rPr>
              <a:t>hoạt</a:t>
            </a:r>
            <a:r>
              <a:rPr lang="en-US" sz="3000" spc="-33" dirty="0"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latin typeface="Montserrat" panose="00000500000000000000" pitchFamily="2" charset="0"/>
              </a:rPr>
              <a:t>động</a:t>
            </a:r>
            <a:r>
              <a:rPr lang="en-US" sz="3000" spc="-33" dirty="0"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latin typeface="Montserrat" panose="00000500000000000000" pitchFamily="2" charset="0"/>
              </a:rPr>
              <a:t>mang</a:t>
            </a:r>
            <a:r>
              <a:rPr lang="en-US" sz="3000" spc="-33" dirty="0"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latin typeface="Montserrat" panose="00000500000000000000" pitchFamily="2" charset="0"/>
              </a:rPr>
              <a:t>lại</a:t>
            </a:r>
            <a:r>
              <a:rPr lang="en-US" sz="3000" spc="-33" dirty="0"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latin typeface="Montserrat" panose="00000500000000000000" pitchFamily="2" charset="0"/>
              </a:rPr>
              <a:t>lợi</a:t>
            </a:r>
            <a:r>
              <a:rPr lang="en-US" sz="3000" spc="-33" dirty="0"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latin typeface="Montserrat" panose="00000500000000000000" pitchFamily="2" charset="0"/>
              </a:rPr>
              <a:t>nhuận</a:t>
            </a:r>
            <a:r>
              <a:rPr lang="en-US" sz="3000" spc="-33" dirty="0"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latin typeface="Montserrat" panose="00000500000000000000" pitchFamily="2" charset="0"/>
              </a:rPr>
              <a:t>cao</a:t>
            </a:r>
            <a:r>
              <a:rPr lang="en-US" sz="3000" spc="-33" dirty="0">
                <a:latin typeface="Montserrat" panose="00000500000000000000" pitchFamily="2" charset="0"/>
              </a:rPr>
              <a:t>, </a:t>
            </a:r>
            <a:r>
              <a:rPr lang="en-US" sz="3000" spc="-33" dirty="0" err="1">
                <a:latin typeface="Montserrat" panose="00000500000000000000" pitchFamily="2" charset="0"/>
              </a:rPr>
              <a:t>từ</a:t>
            </a:r>
            <a:r>
              <a:rPr lang="en-US" sz="3000" spc="-33" dirty="0"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latin typeface="Montserrat" panose="00000500000000000000" pitchFamily="2" charset="0"/>
              </a:rPr>
              <a:t>đó</a:t>
            </a:r>
            <a:r>
              <a:rPr lang="en-US" sz="3000" spc="-33" dirty="0"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latin typeface="Montserrat" panose="00000500000000000000" pitchFamily="2" charset="0"/>
              </a:rPr>
              <a:t>tăng</a:t>
            </a:r>
            <a:r>
              <a:rPr lang="en-US" sz="3000" spc="-33" dirty="0"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latin typeface="Montserrat" panose="00000500000000000000" pitchFamily="2" charset="0"/>
              </a:rPr>
              <a:t>lợi</a:t>
            </a:r>
            <a:r>
              <a:rPr lang="en-US" sz="3000" spc="-33" dirty="0"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latin typeface="Montserrat" panose="00000500000000000000" pitchFamily="2" charset="0"/>
              </a:rPr>
              <a:t>nhuận</a:t>
            </a:r>
            <a:r>
              <a:rPr lang="en-US" sz="3000" spc="-33" dirty="0"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latin typeface="Montserrat" panose="00000500000000000000" pitchFamily="2" charset="0"/>
              </a:rPr>
              <a:t>chung</a:t>
            </a:r>
            <a:r>
              <a:rPr lang="en-US" sz="3000" spc="-33" dirty="0">
                <a:latin typeface="Montserrat" panose="00000500000000000000" pitchFamily="2" charset="0"/>
              </a:rPr>
              <a:t>.</a:t>
            </a:r>
          </a:p>
          <a:p>
            <a:pPr indent="-2286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300" spc="-33" dirty="0"/>
          </a:p>
        </p:txBody>
      </p:sp>
      <p:pic>
        <p:nvPicPr>
          <p:cNvPr id="4098" name="Picture 2" descr="business woman and business man with diagram document and puzzle">
            <a:extLst>
              <a:ext uri="{FF2B5EF4-FFF2-40B4-BE49-F238E27FC236}">
                <a16:creationId xmlns:a16="http://schemas.microsoft.com/office/drawing/2014/main" id="{E59FB657-671F-4D94-CA1E-5603FF8174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88" r="20317" b="1"/>
          <a:stretch/>
        </p:blipFill>
        <p:spPr bwMode="auto">
          <a:xfrm>
            <a:off x="9601202" y="10"/>
            <a:ext cx="8686798" cy="10286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327D73B4-9F5C-4A64-A179-51B9500CB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33" name="Oval 1032">
            <a:extLst>
              <a:ext uri="{FF2B5EF4-FFF2-40B4-BE49-F238E27FC236}">
                <a16:creationId xmlns:a16="http://schemas.microsoft.com/office/drawing/2014/main" id="{C1F06963-6374-4B48-844F-071A9BAAAE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447" y="831228"/>
            <a:ext cx="8613284" cy="8613283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Isometric style illustration about financial investment business analysis">
            <a:extLst>
              <a:ext uri="{FF2B5EF4-FFF2-40B4-BE49-F238E27FC236}">
                <a16:creationId xmlns:a16="http://schemas.microsoft.com/office/drawing/2014/main" id="{76AC592C-57A9-4C90-DFBF-0FE4B4872B0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97" r="8354" b="1"/>
          <a:stretch/>
        </p:blipFill>
        <p:spPr bwMode="auto">
          <a:xfrm>
            <a:off x="758127" y="831226"/>
            <a:ext cx="8613283" cy="8613284"/>
          </a:xfrm>
          <a:custGeom>
            <a:avLst/>
            <a:gdLst/>
            <a:ahLst/>
            <a:cxnLst/>
            <a:rect l="l" t="t" r="r" b="b"/>
            <a:pathLst>
              <a:path w="1838528" h="1838528">
                <a:moveTo>
                  <a:pt x="919264" y="0"/>
                </a:moveTo>
                <a:cubicBezTo>
                  <a:pt x="1426959" y="0"/>
                  <a:pt x="1838528" y="411569"/>
                  <a:pt x="1838528" y="919264"/>
                </a:cubicBezTo>
                <a:cubicBezTo>
                  <a:pt x="1838528" y="1426959"/>
                  <a:pt x="1426959" y="1838528"/>
                  <a:pt x="919264" y="1838528"/>
                </a:cubicBezTo>
                <a:cubicBezTo>
                  <a:pt x="411569" y="1838528"/>
                  <a:pt x="0" y="1426959"/>
                  <a:pt x="0" y="919264"/>
                </a:cubicBezTo>
                <a:cubicBezTo>
                  <a:pt x="0" y="411569"/>
                  <a:pt x="411569" y="0"/>
                  <a:pt x="91926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5" name="!!plus graphic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434" y="1055518"/>
            <a:ext cx="257272" cy="257273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accent1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37" name="!!circle graphic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4129" y="2344044"/>
            <a:ext cx="236318" cy="236317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accent1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83E7F9-EF6F-8F99-3899-142F7E84975D}"/>
              </a:ext>
            </a:extLst>
          </p:cNvPr>
          <p:cNvSpPr txBox="1"/>
          <p:nvPr/>
        </p:nvSpPr>
        <p:spPr>
          <a:xfrm>
            <a:off x="9488158" y="1520088"/>
            <a:ext cx="7032669" cy="71425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728313" lvl="1" indent="-228600" algn="just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Cải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thiện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việc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ra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quyết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định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: </a:t>
            </a: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cung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cấp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dữ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liệu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và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phân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tích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tài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chính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giúp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tổ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chức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đưa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ra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quyết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định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sáng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suốt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về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đầu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tư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, chi </a:t>
            </a: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tiêu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và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quản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lý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rủi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 ro.</a:t>
            </a:r>
          </a:p>
          <a:p>
            <a:pPr marL="728313" lvl="1" indent="-228600" algn="just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Giảm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thiểu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rủi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ro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tài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chính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: </a:t>
            </a: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giúp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tổ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chức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xác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định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và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kiểm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soát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các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rủi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ro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tài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chính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tiềm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ẩn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, </a:t>
            </a: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giảm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thiểu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nguy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cơ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tổn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thất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và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bảo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vệ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giá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trị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doanh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3000" spc="-33" dirty="0" err="1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nghiệp</a:t>
            </a:r>
            <a:r>
              <a:rPr lang="en-US" sz="3000" spc="-33" dirty="0">
                <a:solidFill>
                  <a:schemeClr val="tx1">
                    <a:alpha val="80000"/>
                  </a:schemeClr>
                </a:solidFill>
                <a:latin typeface="Montserrat" panose="00000500000000000000" pitchFamily="2" charset="0"/>
              </a:rPr>
              <a:t>.</a:t>
            </a:r>
          </a:p>
        </p:txBody>
      </p:sp>
      <p:sp>
        <p:nvSpPr>
          <p:cNvPr id="1039" name="!!dot graphic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81223" y="8662623"/>
            <a:ext cx="168639" cy="168639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accent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1041" name="!!Straight Connector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7379243" y="5428908"/>
            <a:ext cx="0" cy="4858092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7665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53" name="Rectangle 5152">
            <a:extLst>
              <a:ext uri="{FF2B5EF4-FFF2-40B4-BE49-F238E27FC236}">
                <a16:creationId xmlns:a16="http://schemas.microsoft.com/office/drawing/2014/main" id="{20D5D19D-0789-4518-B5DC-D47ADF69D2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7998" cy="1028604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4">
            <a:extLst>
              <a:ext uri="{FF2B5EF4-FFF2-40B4-BE49-F238E27FC236}">
                <a16:creationId xmlns:a16="http://schemas.microsoft.com/office/drawing/2014/main" id="{6CB90783-70C0-8A4D-F9A6-F5C4FEE15DDD}"/>
              </a:ext>
            </a:extLst>
          </p:cNvPr>
          <p:cNvSpPr txBox="1"/>
          <p:nvPr/>
        </p:nvSpPr>
        <p:spPr>
          <a:xfrm>
            <a:off x="1315692" y="4731475"/>
            <a:ext cx="6944362" cy="35814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500" b="1" dirty="0">
                <a:latin typeface="Montserrat" panose="00000500000000000000" pitchFamily="2" charset="0"/>
                <a:ea typeface="+mj-ea"/>
                <a:cs typeface="+mj-cs"/>
              </a:rPr>
              <a:t>03 CHỨC NĂNG</a:t>
            </a:r>
          </a:p>
        </p:txBody>
      </p:sp>
      <p:grpSp>
        <p:nvGrpSpPr>
          <p:cNvPr id="5155" name="Group 5154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4731475"/>
            <a:ext cx="1097283" cy="101019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5156" name="Rectangle 5155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57" name="Rectangle 5156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58" name="Rectangle 5157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160" name="Rectangle 5159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6046505" y="0"/>
            <a:ext cx="2241495" cy="10287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62" name="Rectangle 5161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28715" y="587829"/>
            <a:ext cx="9014049" cy="902561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2" name="Picture 2" descr="People with document and icons">
            <a:extLst>
              <a:ext uri="{FF2B5EF4-FFF2-40B4-BE49-F238E27FC236}">
                <a16:creationId xmlns:a16="http://schemas.microsoft.com/office/drawing/2014/main" id="{C51AF41A-594B-F3A1-47CE-E871A3D24B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1"/>
          <a:stretch/>
        </p:blipFill>
        <p:spPr bwMode="auto">
          <a:xfrm>
            <a:off x="8883738" y="1000092"/>
            <a:ext cx="8304001" cy="8198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</TotalTime>
  <Words>701</Words>
  <Application>Microsoft Office PowerPoint</Application>
  <PresentationFormat>Custom</PresentationFormat>
  <Paragraphs>48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Calibri</vt:lpstr>
      <vt:lpstr>Aptos</vt:lpstr>
      <vt:lpstr>Fira Sans</vt:lpstr>
      <vt:lpstr>IBM Plex Sans Bold</vt:lpstr>
      <vt:lpstr>Montserrat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Thuyết trình dễ dàng</dc:title>
  <cp:lastModifiedBy>hung thai</cp:lastModifiedBy>
  <cp:revision>4</cp:revision>
  <dcterms:created xsi:type="dcterms:W3CDTF">2006-08-16T00:00:00Z</dcterms:created>
  <dcterms:modified xsi:type="dcterms:W3CDTF">2024-03-27T13:16:19Z</dcterms:modified>
  <dc:identifier>DAGAeUZMa48</dc:identifier>
</cp:coreProperties>
</file>

<file path=docProps/thumbnail.jpeg>
</file>